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Blueberry" panose="020B0604020202020204" charset="0"/>
      <p:regular r:id="rId22"/>
    </p:embeddedFont>
    <p:embeddedFont>
      <p:font typeface="Calibri" panose="020F0502020204030204" pitchFamily="34" charset="0"/>
      <p:regular r:id="rId23"/>
      <p:bold r:id="rId24"/>
      <p:italic r:id="rId25"/>
      <p:boldItalic r:id="rId26"/>
    </p:embeddedFont>
    <p:embeddedFont>
      <p:font typeface="Cocomat Pro Bold" panose="020B0604020202020204" charset="0"/>
      <p:regular r:id="rId27"/>
    </p:embeddedFont>
    <p:embeddedFont>
      <p:font typeface="Cocomat Pro Heavy" panose="020B0604020202020204" charset="0"/>
      <p:regular r:id="rId28"/>
    </p:embeddedFont>
    <p:embeddedFont>
      <p:font typeface="Montserrat" panose="00000500000000000000" pitchFamily="2" charset="0"/>
      <p:regular r:id="rId29"/>
      <p:bold r:id="rId30"/>
      <p:italic r:id="rId31"/>
      <p:boldItalic r:id="rId32"/>
    </p:embeddedFont>
    <p:embeddedFont>
      <p:font typeface="Montserrat Medium Italics" panose="020B0604020202020204" charset="0"/>
      <p:regular r:id="rId33"/>
    </p:embeddedFont>
    <p:embeddedFont>
      <p:font typeface="Open Sans" panose="020B0606030504020204" pitchFamily="34" charset="0"/>
      <p:regular r:id="rId34"/>
      <p:bold r:id="rId35"/>
      <p:italic r:id="rId36"/>
      <p:boldItalic r:id="rId37"/>
    </p:embeddedFont>
    <p:embeddedFont>
      <p:font typeface="Raleway Bold" panose="020B0604020202020204" charset="0"/>
      <p:regular r:id="rId38"/>
    </p:embeddedFont>
    <p:embeddedFont>
      <p:font typeface="Sniglet"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slide" Target="slides/slide20.xml"/><Relationship Id="rId34" Type="http://schemas.openxmlformats.org/officeDocument/2006/relationships/font" Target="fonts/font1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sv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sp>
        <p:nvSpPr>
          <p:cNvPr id="2" name="Freeform 2"/>
          <p:cNvSpPr/>
          <p:nvPr/>
        </p:nvSpPr>
        <p:spPr>
          <a:xfrm>
            <a:off x="10560112" y="-6875490"/>
            <a:ext cx="13398375" cy="12377222"/>
          </a:xfrm>
          <a:custGeom>
            <a:avLst/>
            <a:gdLst/>
            <a:ahLst/>
            <a:cxnLst/>
            <a:rect l="l" t="t" r="r" b="b"/>
            <a:pathLst>
              <a:path w="13398375" h="12377222">
                <a:moveTo>
                  <a:pt x="0" y="0"/>
                </a:moveTo>
                <a:lnTo>
                  <a:pt x="13398376" y="0"/>
                </a:lnTo>
                <a:lnTo>
                  <a:pt x="13398376" y="12377222"/>
                </a:lnTo>
                <a:lnTo>
                  <a:pt x="0" y="12377222"/>
                </a:lnTo>
                <a:lnTo>
                  <a:pt x="0" y="0"/>
                </a:lnTo>
                <a:close/>
              </a:path>
            </a:pathLst>
          </a:custGeom>
          <a:blipFill>
            <a:blip r:embed="rId2">
              <a:alphaModFix amt="43999"/>
              <a:extLst>
                <a:ext uri="{96DAC541-7B7A-43D3-8B79-37D633B846F1}">
                  <asvg:svgBlip xmlns:asvg="http://schemas.microsoft.com/office/drawing/2016/SVG/main" r:embed="rId3"/>
                </a:ext>
              </a:extLst>
            </a:blip>
            <a:stretch>
              <a:fillRect t="-6179" r="-211836"/>
            </a:stretch>
          </a:blipFill>
        </p:spPr>
        <p:txBody>
          <a:bodyPr/>
          <a:lstStyle/>
          <a:p>
            <a:endParaRPr lang="en-SG"/>
          </a:p>
        </p:txBody>
      </p:sp>
      <p:sp>
        <p:nvSpPr>
          <p:cNvPr id="3" name="Freeform 3"/>
          <p:cNvSpPr/>
          <p:nvPr/>
        </p:nvSpPr>
        <p:spPr>
          <a:xfrm flipH="1">
            <a:off x="627094" y="534271"/>
            <a:ext cx="7726011" cy="9752729"/>
          </a:xfrm>
          <a:custGeom>
            <a:avLst/>
            <a:gdLst/>
            <a:ahLst/>
            <a:cxnLst/>
            <a:rect l="l" t="t" r="r" b="b"/>
            <a:pathLst>
              <a:path w="7726011" h="9752729">
                <a:moveTo>
                  <a:pt x="7726011" y="0"/>
                </a:moveTo>
                <a:lnTo>
                  <a:pt x="0" y="0"/>
                </a:lnTo>
                <a:lnTo>
                  <a:pt x="0" y="9752729"/>
                </a:lnTo>
                <a:lnTo>
                  <a:pt x="7726011" y="9752729"/>
                </a:lnTo>
                <a:lnTo>
                  <a:pt x="772601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4" name="TextBox 4"/>
          <p:cNvSpPr txBox="1"/>
          <p:nvPr/>
        </p:nvSpPr>
        <p:spPr>
          <a:xfrm>
            <a:off x="8920337" y="4862857"/>
            <a:ext cx="7295661" cy="505525"/>
          </a:xfrm>
          <a:prstGeom prst="rect">
            <a:avLst/>
          </a:prstGeom>
        </p:spPr>
        <p:txBody>
          <a:bodyPr lIns="0" tIns="0" rIns="0" bIns="0" rtlCol="0" anchor="t">
            <a:spAutoFit/>
          </a:bodyPr>
          <a:lstStyle/>
          <a:p>
            <a:pPr marL="0" lvl="0" indent="0">
              <a:lnSpc>
                <a:spcPts val="4161"/>
              </a:lnSpc>
              <a:spcBef>
                <a:spcPct val="0"/>
              </a:spcBef>
            </a:pPr>
            <a:r>
              <a:rPr lang="en-US" sz="2972">
                <a:solidFill>
                  <a:srgbClr val="05066D"/>
                </a:solidFill>
                <a:latin typeface="Montserrat Medium Italics"/>
              </a:rPr>
              <a:t>BY CHOY JEE HUNG CALEB P2341475</a:t>
            </a:r>
          </a:p>
        </p:txBody>
      </p:sp>
      <p:sp>
        <p:nvSpPr>
          <p:cNvPr id="5" name="TextBox 5"/>
          <p:cNvSpPr txBox="1"/>
          <p:nvPr/>
        </p:nvSpPr>
        <p:spPr>
          <a:xfrm>
            <a:off x="8703698" y="2122223"/>
            <a:ext cx="8555602" cy="2505709"/>
          </a:xfrm>
          <a:prstGeom prst="rect">
            <a:avLst/>
          </a:prstGeom>
        </p:spPr>
        <p:txBody>
          <a:bodyPr lIns="0" tIns="0" rIns="0" bIns="0" rtlCol="0" anchor="t">
            <a:spAutoFit/>
          </a:bodyPr>
          <a:lstStyle/>
          <a:p>
            <a:pPr>
              <a:lnSpc>
                <a:spcPts val="9760"/>
              </a:lnSpc>
            </a:pPr>
            <a:r>
              <a:rPr lang="en-US" sz="8000">
                <a:solidFill>
                  <a:srgbClr val="05066D"/>
                </a:solidFill>
                <a:latin typeface="Cocomat Pro Heavy"/>
              </a:rPr>
              <a:t>PREDICTING</a:t>
            </a:r>
          </a:p>
          <a:p>
            <a:pPr>
              <a:lnSpc>
                <a:spcPts val="9760"/>
              </a:lnSpc>
            </a:pPr>
            <a:r>
              <a:rPr lang="en-US" sz="8000">
                <a:solidFill>
                  <a:srgbClr val="05066D"/>
                </a:solidFill>
                <a:latin typeface="Cocomat Pro Heavy"/>
              </a:rPr>
              <a:t>MEDICAL COST</a:t>
            </a:r>
          </a:p>
        </p:txBody>
      </p:sp>
      <p:sp>
        <p:nvSpPr>
          <p:cNvPr id="6" name="Freeform 6"/>
          <p:cNvSpPr/>
          <p:nvPr/>
        </p:nvSpPr>
        <p:spPr>
          <a:xfrm>
            <a:off x="0" y="6006557"/>
            <a:ext cx="18288000" cy="6906869"/>
          </a:xfrm>
          <a:custGeom>
            <a:avLst/>
            <a:gdLst/>
            <a:ahLst/>
            <a:cxnLst/>
            <a:rect l="l" t="t" r="r" b="b"/>
            <a:pathLst>
              <a:path w="18288000" h="6906869">
                <a:moveTo>
                  <a:pt x="0" y="0"/>
                </a:moveTo>
                <a:lnTo>
                  <a:pt x="18288000" y="0"/>
                </a:lnTo>
                <a:lnTo>
                  <a:pt x="18288000" y="6906869"/>
                </a:lnTo>
                <a:lnTo>
                  <a:pt x="0" y="69068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G"/>
          </a:p>
        </p:txBody>
      </p:sp>
      <p:sp>
        <p:nvSpPr>
          <p:cNvPr id="7" name="Freeform 7"/>
          <p:cNvSpPr/>
          <p:nvPr/>
        </p:nvSpPr>
        <p:spPr>
          <a:xfrm>
            <a:off x="6901654" y="2085943"/>
            <a:ext cx="1569439" cy="1838289"/>
          </a:xfrm>
          <a:custGeom>
            <a:avLst/>
            <a:gdLst/>
            <a:ahLst/>
            <a:cxnLst/>
            <a:rect l="l" t="t" r="r" b="b"/>
            <a:pathLst>
              <a:path w="1569439" h="1838289">
                <a:moveTo>
                  <a:pt x="0" y="0"/>
                </a:moveTo>
                <a:lnTo>
                  <a:pt x="1569439" y="0"/>
                </a:lnTo>
                <a:lnTo>
                  <a:pt x="1569439" y="1838289"/>
                </a:lnTo>
                <a:lnTo>
                  <a:pt x="0" y="18382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G"/>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1105814" y="7054467"/>
            <a:ext cx="22473900" cy="7069063"/>
          </a:xfrm>
          <a:custGeom>
            <a:avLst/>
            <a:gdLst/>
            <a:ahLst/>
            <a:cxnLst/>
            <a:rect l="l" t="t" r="r" b="b"/>
            <a:pathLst>
              <a:path w="22473900" h="7069063">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a:off x="1031699" y="5885137"/>
            <a:ext cx="4430358" cy="4225964"/>
          </a:xfrm>
          <a:custGeom>
            <a:avLst/>
            <a:gdLst/>
            <a:ahLst/>
            <a:cxnLst/>
            <a:rect l="l" t="t" r="r" b="b"/>
            <a:pathLst>
              <a:path w="4430358" h="4225964">
                <a:moveTo>
                  <a:pt x="0" y="0"/>
                </a:moveTo>
                <a:lnTo>
                  <a:pt x="4430358" y="0"/>
                </a:lnTo>
                <a:lnTo>
                  <a:pt x="4430358" y="4225965"/>
                </a:lnTo>
                <a:lnTo>
                  <a:pt x="0" y="4225965"/>
                </a:lnTo>
                <a:lnTo>
                  <a:pt x="0" y="0"/>
                </a:lnTo>
                <a:close/>
              </a:path>
            </a:pathLst>
          </a:custGeom>
          <a:blipFill>
            <a:blip r:embed="rId4"/>
            <a:stretch>
              <a:fillRect/>
            </a:stretch>
          </a:blipFill>
        </p:spPr>
        <p:txBody>
          <a:bodyPr/>
          <a:lstStyle/>
          <a:p>
            <a:endParaRPr lang="en-SG"/>
          </a:p>
        </p:txBody>
      </p:sp>
      <p:sp>
        <p:nvSpPr>
          <p:cNvPr id="4" name="Freeform 4"/>
          <p:cNvSpPr/>
          <p:nvPr/>
        </p:nvSpPr>
        <p:spPr>
          <a:xfrm>
            <a:off x="1031699" y="3176335"/>
            <a:ext cx="6354430" cy="2202575"/>
          </a:xfrm>
          <a:custGeom>
            <a:avLst/>
            <a:gdLst/>
            <a:ahLst/>
            <a:cxnLst/>
            <a:rect l="l" t="t" r="r" b="b"/>
            <a:pathLst>
              <a:path w="6354430" h="2202575">
                <a:moveTo>
                  <a:pt x="0" y="0"/>
                </a:moveTo>
                <a:lnTo>
                  <a:pt x="6354430" y="0"/>
                </a:lnTo>
                <a:lnTo>
                  <a:pt x="6354430" y="2202576"/>
                </a:lnTo>
                <a:lnTo>
                  <a:pt x="0" y="2202576"/>
                </a:lnTo>
                <a:lnTo>
                  <a:pt x="0" y="0"/>
                </a:lnTo>
                <a:close/>
              </a:path>
            </a:pathLst>
          </a:custGeom>
          <a:blipFill>
            <a:blip r:embed="rId5"/>
            <a:stretch>
              <a:fillRect/>
            </a:stretch>
          </a:blipFill>
        </p:spPr>
        <p:txBody>
          <a:bodyPr/>
          <a:lstStyle/>
          <a:p>
            <a:endParaRPr lang="en-SG"/>
          </a:p>
        </p:txBody>
      </p:sp>
      <p:sp>
        <p:nvSpPr>
          <p:cNvPr id="5" name="TextBox 5"/>
          <p:cNvSpPr txBox="1"/>
          <p:nvPr/>
        </p:nvSpPr>
        <p:spPr>
          <a:xfrm>
            <a:off x="1028700" y="876300"/>
            <a:ext cx="16568305" cy="1220469"/>
          </a:xfrm>
          <a:prstGeom prst="rect">
            <a:avLst/>
          </a:prstGeom>
        </p:spPr>
        <p:txBody>
          <a:bodyPr lIns="0" tIns="0" rIns="0" bIns="0" rtlCol="0" anchor="t">
            <a:spAutoFit/>
          </a:bodyPr>
          <a:lstStyle/>
          <a:p>
            <a:pPr marL="0" lvl="0" indent="0">
              <a:lnSpc>
                <a:spcPts val="9800"/>
              </a:lnSpc>
              <a:spcBef>
                <a:spcPct val="0"/>
              </a:spcBef>
            </a:pPr>
            <a:r>
              <a:rPr lang="en-US" sz="7000">
                <a:solidFill>
                  <a:srgbClr val="05066D"/>
                </a:solidFill>
                <a:latin typeface="Cocomat Pro Bold"/>
              </a:rPr>
              <a:t>Model Evaluation-Predict</a:t>
            </a:r>
          </a:p>
        </p:txBody>
      </p:sp>
      <p:sp>
        <p:nvSpPr>
          <p:cNvPr id="6" name="TextBox 6"/>
          <p:cNvSpPr txBox="1"/>
          <p:nvPr/>
        </p:nvSpPr>
        <p:spPr>
          <a:xfrm>
            <a:off x="1028700" y="2030094"/>
            <a:ext cx="16230600" cy="507311"/>
          </a:xfrm>
          <a:prstGeom prst="rect">
            <a:avLst/>
          </a:prstGeom>
        </p:spPr>
        <p:txBody>
          <a:bodyPr lIns="0" tIns="0" rIns="0" bIns="0" rtlCol="0" anchor="t">
            <a:spAutoFit/>
          </a:bodyPr>
          <a:lstStyle/>
          <a:p>
            <a:pPr>
              <a:lnSpc>
                <a:spcPts val="4062"/>
              </a:lnSpc>
              <a:spcBef>
                <a:spcPct val="0"/>
              </a:spcBef>
            </a:pPr>
            <a:r>
              <a:rPr lang="en-US" sz="2902">
                <a:solidFill>
                  <a:srgbClr val="000000"/>
                </a:solidFill>
                <a:latin typeface="Raleway Bold"/>
              </a:rPr>
              <a:t>Evaluate models on the testing data by predicting the data on the model.</a:t>
            </a:r>
          </a:p>
        </p:txBody>
      </p:sp>
      <p:sp>
        <p:nvSpPr>
          <p:cNvPr id="7" name="TextBox 7"/>
          <p:cNvSpPr txBox="1"/>
          <p:nvPr/>
        </p:nvSpPr>
        <p:spPr>
          <a:xfrm>
            <a:off x="1031699" y="2669024"/>
            <a:ext cx="10092868" cy="507311"/>
          </a:xfrm>
          <a:prstGeom prst="rect">
            <a:avLst/>
          </a:prstGeom>
        </p:spPr>
        <p:txBody>
          <a:bodyPr lIns="0" tIns="0" rIns="0" bIns="0" rtlCol="0" anchor="t">
            <a:spAutoFit/>
          </a:bodyPr>
          <a:lstStyle/>
          <a:p>
            <a:pPr>
              <a:lnSpc>
                <a:spcPts val="4062"/>
              </a:lnSpc>
              <a:spcBef>
                <a:spcPct val="0"/>
              </a:spcBef>
            </a:pPr>
            <a:r>
              <a:rPr lang="en-US" sz="2902">
                <a:solidFill>
                  <a:srgbClr val="000000"/>
                </a:solidFill>
                <a:latin typeface="Raleway Bold"/>
              </a:rPr>
              <a:t>For example, on the Logisitic Regression Model,</a:t>
            </a:r>
          </a:p>
        </p:txBody>
      </p:sp>
      <p:sp>
        <p:nvSpPr>
          <p:cNvPr id="8" name="TextBox 8"/>
          <p:cNvSpPr txBox="1"/>
          <p:nvPr/>
        </p:nvSpPr>
        <p:spPr>
          <a:xfrm>
            <a:off x="1028700" y="5377826"/>
            <a:ext cx="16230600" cy="507311"/>
          </a:xfrm>
          <a:prstGeom prst="rect">
            <a:avLst/>
          </a:prstGeom>
        </p:spPr>
        <p:txBody>
          <a:bodyPr lIns="0" tIns="0" rIns="0" bIns="0" rtlCol="0" anchor="t">
            <a:spAutoFit/>
          </a:bodyPr>
          <a:lstStyle/>
          <a:p>
            <a:pPr>
              <a:lnSpc>
                <a:spcPts val="4062"/>
              </a:lnSpc>
              <a:spcBef>
                <a:spcPct val="0"/>
              </a:spcBef>
            </a:pPr>
            <a:r>
              <a:rPr lang="en-US" sz="2902">
                <a:solidFill>
                  <a:srgbClr val="000000"/>
                </a:solidFill>
                <a:latin typeface="Raleway Bold"/>
              </a:rPr>
              <a:t>Or, after adding hyperparameters such as the one done in this K-Nearest Neighbour Model,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1105814" y="7054467"/>
            <a:ext cx="22473900" cy="7069063"/>
          </a:xfrm>
          <a:custGeom>
            <a:avLst/>
            <a:gdLst/>
            <a:ahLst/>
            <a:cxnLst/>
            <a:rect l="l" t="t" r="r" b="b"/>
            <a:pathLst>
              <a:path w="22473900" h="7069063">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n-SG"/>
          </a:p>
        </p:txBody>
      </p:sp>
      <p:graphicFrame>
        <p:nvGraphicFramePr>
          <p:cNvPr id="3" name="Table 3"/>
          <p:cNvGraphicFramePr>
            <a:graphicFrameLocks noGrp="1"/>
          </p:cNvGraphicFramePr>
          <p:nvPr/>
        </p:nvGraphicFramePr>
        <p:xfrm>
          <a:off x="1028700" y="3051756"/>
          <a:ext cx="16230600" cy="6986869"/>
        </p:xfrm>
        <a:graphic>
          <a:graphicData uri="http://schemas.openxmlformats.org/drawingml/2006/table">
            <a:tbl>
              <a:tblPr/>
              <a:tblGrid>
                <a:gridCol w="5199000">
                  <a:extLst>
                    <a:ext uri="{9D8B030D-6E8A-4147-A177-3AD203B41FA5}">
                      <a16:colId xmlns:a16="http://schemas.microsoft.com/office/drawing/2014/main" val="20000"/>
                    </a:ext>
                  </a:extLst>
                </a:gridCol>
                <a:gridCol w="11031600">
                  <a:extLst>
                    <a:ext uri="{9D8B030D-6E8A-4147-A177-3AD203B41FA5}">
                      <a16:colId xmlns:a16="http://schemas.microsoft.com/office/drawing/2014/main" val="20001"/>
                    </a:ext>
                  </a:extLst>
                </a:gridCol>
              </a:tblGrid>
              <a:tr h="1523951">
                <a:tc>
                  <a:txBody>
                    <a:bodyPr/>
                    <a:lstStyle/>
                    <a:p>
                      <a:pPr algn="ctr">
                        <a:lnSpc>
                          <a:spcPts val="4199"/>
                        </a:lnSpc>
                        <a:defRPr/>
                      </a:pPr>
                      <a:r>
                        <a:rPr lang="en-US" sz="2999">
                          <a:solidFill>
                            <a:srgbClr val="000000"/>
                          </a:solidFill>
                          <a:latin typeface="Raleway Bold"/>
                        </a:rPr>
                        <a:t>Mean Squared Error</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algn="ctr">
                        <a:lnSpc>
                          <a:spcPts val="2520"/>
                        </a:lnSpc>
                        <a:defRPr/>
                      </a:pPr>
                      <a:r>
                        <a:rPr lang="en-US" sz="1800">
                          <a:solidFill>
                            <a:srgbClr val="000000"/>
                          </a:solidFill>
                          <a:latin typeface="Raleway Bold"/>
                        </a:rPr>
                        <a:t>The average of the squared differences between the predicted values and the actual values. Lower values of MSE indicate better performance.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0"/>
                  </a:ext>
                </a:extLst>
              </a:tr>
              <a:tr h="1184151">
                <a:tc>
                  <a:txBody>
                    <a:bodyPr/>
                    <a:lstStyle/>
                    <a:p>
                      <a:pPr algn="ctr">
                        <a:lnSpc>
                          <a:spcPts val="4200"/>
                        </a:lnSpc>
                        <a:defRPr/>
                      </a:pPr>
                      <a:r>
                        <a:rPr lang="en-US" sz="3000">
                          <a:solidFill>
                            <a:srgbClr val="000000"/>
                          </a:solidFill>
                          <a:latin typeface="Raleway Bold"/>
                        </a:rPr>
                        <a:t>Root Mean Square Error</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algn="ctr">
                        <a:lnSpc>
                          <a:spcPts val="2520"/>
                        </a:lnSpc>
                        <a:defRPr/>
                      </a:pPr>
                      <a:r>
                        <a:rPr lang="en-US" sz="1800">
                          <a:solidFill>
                            <a:srgbClr val="000000"/>
                          </a:solidFill>
                          <a:latin typeface="Raleway Bold"/>
                        </a:rPr>
                        <a:t>The square root of the MSE. RMSE is also expressed in the same units as the predicted values.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1"/>
                  </a:ext>
                </a:extLst>
              </a:tr>
              <a:tr h="1523951">
                <a:tc>
                  <a:txBody>
                    <a:bodyPr/>
                    <a:lstStyle/>
                    <a:p>
                      <a:pPr algn="ctr">
                        <a:lnSpc>
                          <a:spcPts val="4200"/>
                        </a:lnSpc>
                        <a:defRPr/>
                      </a:pPr>
                      <a:r>
                        <a:rPr lang="en-US" sz="3000">
                          <a:solidFill>
                            <a:srgbClr val="000000"/>
                          </a:solidFill>
                          <a:latin typeface="Raleway Bold"/>
                        </a:rPr>
                        <a:t>Mean Absolute Error</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algn="ctr">
                        <a:lnSpc>
                          <a:spcPts val="2520"/>
                        </a:lnSpc>
                        <a:defRPr/>
                      </a:pPr>
                      <a:r>
                        <a:rPr lang="en-US" sz="1800">
                          <a:solidFill>
                            <a:srgbClr val="000000"/>
                          </a:solidFill>
                          <a:latin typeface="Raleway Bold"/>
                        </a:rPr>
                        <a:t>The average of the absolute differences between the predicted values and the actual values. Lower values of MAE indicate better performance.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2"/>
                  </a:ext>
                </a:extLst>
              </a:tr>
              <a:tr h="1570665">
                <a:tc>
                  <a:txBody>
                    <a:bodyPr/>
                    <a:lstStyle/>
                    <a:p>
                      <a:pPr algn="ctr">
                        <a:lnSpc>
                          <a:spcPts val="4200"/>
                        </a:lnSpc>
                        <a:defRPr/>
                      </a:pPr>
                      <a:r>
                        <a:rPr lang="en-US" sz="3000">
                          <a:solidFill>
                            <a:srgbClr val="000000"/>
                          </a:solidFill>
                          <a:latin typeface="Raleway Bold"/>
                        </a:rPr>
                        <a:t>Mean Absolute Percentage Error</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algn="ctr">
                        <a:lnSpc>
                          <a:spcPts val="2520"/>
                        </a:lnSpc>
                        <a:defRPr/>
                      </a:pPr>
                      <a:r>
                        <a:rPr lang="en-US" sz="1800">
                          <a:solidFill>
                            <a:srgbClr val="000000"/>
                          </a:solidFill>
                          <a:latin typeface="Raleway Bold"/>
                        </a:rPr>
                        <a:t>The average of the absolute percentage errors. MAPE is a percentage metric and is useful when the range of the predicted values is wide.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3"/>
                  </a:ext>
                </a:extLst>
              </a:tr>
              <a:tr h="1184151">
                <a:tc>
                  <a:txBody>
                    <a:bodyPr/>
                    <a:lstStyle/>
                    <a:p>
                      <a:pPr algn="ctr">
                        <a:lnSpc>
                          <a:spcPts val="4200"/>
                        </a:lnSpc>
                        <a:defRPr/>
                      </a:pPr>
                      <a:r>
                        <a:rPr lang="en-US" sz="3000">
                          <a:solidFill>
                            <a:srgbClr val="000000"/>
                          </a:solidFill>
                          <a:latin typeface="Raleway Bold"/>
                        </a:rPr>
                        <a:t>R-2 Score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algn="ctr">
                        <a:lnSpc>
                          <a:spcPts val="2520"/>
                        </a:lnSpc>
                        <a:defRPr/>
                      </a:pPr>
                      <a:r>
                        <a:rPr lang="en-US" sz="1800">
                          <a:solidFill>
                            <a:srgbClr val="000000"/>
                          </a:solidFill>
                          <a:latin typeface="Raleway Bold"/>
                        </a:rPr>
                        <a:t>A measure of how well the model explains the variation in the data. R-squared values range from 0 to 1, with 1 indicating a perfect fit.</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4"/>
                  </a:ext>
                </a:extLst>
              </a:tr>
            </a:tbl>
          </a:graphicData>
        </a:graphic>
      </p:graphicFrame>
      <p:sp>
        <p:nvSpPr>
          <p:cNvPr id="4" name="TextBox 4"/>
          <p:cNvSpPr txBox="1"/>
          <p:nvPr/>
        </p:nvSpPr>
        <p:spPr>
          <a:xfrm>
            <a:off x="1028700" y="876300"/>
            <a:ext cx="16568305" cy="1220469"/>
          </a:xfrm>
          <a:prstGeom prst="rect">
            <a:avLst/>
          </a:prstGeom>
        </p:spPr>
        <p:txBody>
          <a:bodyPr lIns="0" tIns="0" rIns="0" bIns="0" rtlCol="0" anchor="t">
            <a:spAutoFit/>
          </a:bodyPr>
          <a:lstStyle/>
          <a:p>
            <a:pPr marL="0" lvl="0" indent="0">
              <a:lnSpc>
                <a:spcPts val="9800"/>
              </a:lnSpc>
              <a:spcBef>
                <a:spcPct val="0"/>
              </a:spcBef>
            </a:pPr>
            <a:r>
              <a:rPr lang="en-US" sz="7000">
                <a:solidFill>
                  <a:srgbClr val="05066D"/>
                </a:solidFill>
                <a:latin typeface="Cocomat Pro Bold"/>
              </a:rPr>
              <a:t>Model Evaluation-Scores &amp; Reports</a:t>
            </a:r>
          </a:p>
        </p:txBody>
      </p:sp>
      <p:sp>
        <p:nvSpPr>
          <p:cNvPr id="5" name="TextBox 5"/>
          <p:cNvSpPr txBox="1"/>
          <p:nvPr/>
        </p:nvSpPr>
        <p:spPr>
          <a:xfrm>
            <a:off x="1028700" y="2030094"/>
            <a:ext cx="16230600" cy="1021661"/>
          </a:xfrm>
          <a:prstGeom prst="rect">
            <a:avLst/>
          </a:prstGeom>
        </p:spPr>
        <p:txBody>
          <a:bodyPr lIns="0" tIns="0" rIns="0" bIns="0" rtlCol="0" anchor="t">
            <a:spAutoFit/>
          </a:bodyPr>
          <a:lstStyle/>
          <a:p>
            <a:pPr>
              <a:lnSpc>
                <a:spcPts val="4062"/>
              </a:lnSpc>
              <a:spcBef>
                <a:spcPct val="0"/>
              </a:spcBef>
            </a:pPr>
            <a:r>
              <a:rPr lang="en-US" sz="2902">
                <a:solidFill>
                  <a:srgbClr val="000000"/>
                </a:solidFill>
                <a:latin typeface="Raleway Bold"/>
              </a:rPr>
              <a:t>Evaluate models by utilizing common evaluation metrics such as Mean Squared Error, Root Mean Square Error, Mean Absolute Error, Mean Absolute Percentage Error,  R-2 score.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1105814" y="7054467"/>
            <a:ext cx="22473900" cy="7069063"/>
          </a:xfrm>
          <a:custGeom>
            <a:avLst/>
            <a:gdLst/>
            <a:ahLst/>
            <a:cxnLst/>
            <a:rect l="l" t="t" r="r" b="b"/>
            <a:pathLst>
              <a:path w="22473900" h="7069063">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a:off x="2692911" y="3051756"/>
            <a:ext cx="12902178" cy="6808032"/>
          </a:xfrm>
          <a:custGeom>
            <a:avLst/>
            <a:gdLst/>
            <a:ahLst/>
            <a:cxnLst/>
            <a:rect l="l" t="t" r="r" b="b"/>
            <a:pathLst>
              <a:path w="12902178" h="6808032">
                <a:moveTo>
                  <a:pt x="0" y="0"/>
                </a:moveTo>
                <a:lnTo>
                  <a:pt x="12902178" y="0"/>
                </a:lnTo>
                <a:lnTo>
                  <a:pt x="12902178" y="6808031"/>
                </a:lnTo>
                <a:lnTo>
                  <a:pt x="0" y="6808031"/>
                </a:lnTo>
                <a:lnTo>
                  <a:pt x="0" y="0"/>
                </a:lnTo>
                <a:close/>
              </a:path>
            </a:pathLst>
          </a:custGeom>
          <a:blipFill>
            <a:blip r:embed="rId4"/>
            <a:stretch>
              <a:fillRect/>
            </a:stretch>
          </a:blipFill>
        </p:spPr>
        <p:txBody>
          <a:bodyPr/>
          <a:lstStyle/>
          <a:p>
            <a:endParaRPr lang="en-SG"/>
          </a:p>
        </p:txBody>
      </p:sp>
      <p:sp>
        <p:nvSpPr>
          <p:cNvPr id="4" name="TextBox 4"/>
          <p:cNvSpPr txBox="1"/>
          <p:nvPr/>
        </p:nvSpPr>
        <p:spPr>
          <a:xfrm>
            <a:off x="1028700" y="876300"/>
            <a:ext cx="16568305" cy="1220469"/>
          </a:xfrm>
          <a:prstGeom prst="rect">
            <a:avLst/>
          </a:prstGeom>
        </p:spPr>
        <p:txBody>
          <a:bodyPr lIns="0" tIns="0" rIns="0" bIns="0" rtlCol="0" anchor="t">
            <a:spAutoFit/>
          </a:bodyPr>
          <a:lstStyle/>
          <a:p>
            <a:pPr marL="0" lvl="0" indent="0">
              <a:lnSpc>
                <a:spcPts val="9800"/>
              </a:lnSpc>
              <a:spcBef>
                <a:spcPct val="0"/>
              </a:spcBef>
            </a:pPr>
            <a:r>
              <a:rPr lang="en-US" sz="7000">
                <a:solidFill>
                  <a:srgbClr val="05066D"/>
                </a:solidFill>
                <a:latin typeface="Cocomat Pro Bold"/>
              </a:rPr>
              <a:t>Model Evaluation-Visualization</a:t>
            </a:r>
          </a:p>
        </p:txBody>
      </p:sp>
      <p:sp>
        <p:nvSpPr>
          <p:cNvPr id="5" name="TextBox 5"/>
          <p:cNvSpPr txBox="1"/>
          <p:nvPr/>
        </p:nvSpPr>
        <p:spPr>
          <a:xfrm>
            <a:off x="1028700" y="2030094"/>
            <a:ext cx="16230600" cy="1021661"/>
          </a:xfrm>
          <a:prstGeom prst="rect">
            <a:avLst/>
          </a:prstGeom>
        </p:spPr>
        <p:txBody>
          <a:bodyPr lIns="0" tIns="0" rIns="0" bIns="0" rtlCol="0" anchor="t">
            <a:spAutoFit/>
          </a:bodyPr>
          <a:lstStyle/>
          <a:p>
            <a:pPr>
              <a:lnSpc>
                <a:spcPts val="4062"/>
              </a:lnSpc>
              <a:spcBef>
                <a:spcPct val="0"/>
              </a:spcBef>
            </a:pPr>
            <a:r>
              <a:rPr lang="en-US" sz="2902">
                <a:solidFill>
                  <a:srgbClr val="000000"/>
                </a:solidFill>
                <a:latin typeface="Raleway Bold"/>
              </a:rPr>
              <a:t>Evaluate models easily and more user friendly by utilizing visualization methods to display for ease of comparison.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1105814" y="7054467"/>
            <a:ext cx="22473900" cy="7069063"/>
          </a:xfrm>
          <a:custGeom>
            <a:avLst/>
            <a:gdLst/>
            <a:ahLst/>
            <a:cxnLst/>
            <a:rect l="l" t="t" r="r" b="b"/>
            <a:pathLst>
              <a:path w="22473900" h="7069063">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a:off x="1028700" y="5457809"/>
            <a:ext cx="7641208" cy="1596658"/>
          </a:xfrm>
          <a:custGeom>
            <a:avLst/>
            <a:gdLst/>
            <a:ahLst/>
            <a:cxnLst/>
            <a:rect l="l" t="t" r="r" b="b"/>
            <a:pathLst>
              <a:path w="7641208" h="1596658">
                <a:moveTo>
                  <a:pt x="0" y="0"/>
                </a:moveTo>
                <a:lnTo>
                  <a:pt x="7641208" y="0"/>
                </a:lnTo>
                <a:lnTo>
                  <a:pt x="7641208" y="1596658"/>
                </a:lnTo>
                <a:lnTo>
                  <a:pt x="0" y="1596658"/>
                </a:lnTo>
                <a:lnTo>
                  <a:pt x="0" y="0"/>
                </a:lnTo>
                <a:close/>
              </a:path>
            </a:pathLst>
          </a:custGeom>
          <a:blipFill>
            <a:blip r:embed="rId4"/>
            <a:stretch>
              <a:fillRect b="-323880"/>
            </a:stretch>
          </a:blipFill>
        </p:spPr>
        <p:txBody>
          <a:bodyPr/>
          <a:lstStyle/>
          <a:p>
            <a:endParaRPr lang="en-SG"/>
          </a:p>
        </p:txBody>
      </p:sp>
      <p:sp>
        <p:nvSpPr>
          <p:cNvPr id="4" name="Freeform 4"/>
          <p:cNvSpPr/>
          <p:nvPr/>
        </p:nvSpPr>
        <p:spPr>
          <a:xfrm>
            <a:off x="10131136" y="5457809"/>
            <a:ext cx="7128164" cy="1596658"/>
          </a:xfrm>
          <a:custGeom>
            <a:avLst/>
            <a:gdLst/>
            <a:ahLst/>
            <a:cxnLst/>
            <a:rect l="l" t="t" r="r" b="b"/>
            <a:pathLst>
              <a:path w="7128164" h="1596658">
                <a:moveTo>
                  <a:pt x="0" y="0"/>
                </a:moveTo>
                <a:lnTo>
                  <a:pt x="7128164" y="0"/>
                </a:lnTo>
                <a:lnTo>
                  <a:pt x="7128164" y="1596658"/>
                </a:lnTo>
                <a:lnTo>
                  <a:pt x="0" y="1596658"/>
                </a:lnTo>
                <a:lnTo>
                  <a:pt x="0" y="0"/>
                </a:lnTo>
                <a:close/>
              </a:path>
            </a:pathLst>
          </a:custGeom>
          <a:blipFill>
            <a:blip r:embed="rId5"/>
            <a:stretch>
              <a:fillRect t="-3388" b="-295359"/>
            </a:stretch>
          </a:blipFill>
        </p:spPr>
        <p:txBody>
          <a:bodyPr/>
          <a:lstStyle/>
          <a:p>
            <a:endParaRPr lang="en-SG"/>
          </a:p>
        </p:txBody>
      </p:sp>
      <p:sp>
        <p:nvSpPr>
          <p:cNvPr id="5" name="TextBox 5"/>
          <p:cNvSpPr txBox="1"/>
          <p:nvPr/>
        </p:nvSpPr>
        <p:spPr>
          <a:xfrm>
            <a:off x="1028700" y="876300"/>
            <a:ext cx="16776123" cy="1220469"/>
          </a:xfrm>
          <a:prstGeom prst="rect">
            <a:avLst/>
          </a:prstGeom>
        </p:spPr>
        <p:txBody>
          <a:bodyPr lIns="0" tIns="0" rIns="0" bIns="0" rtlCol="0" anchor="t">
            <a:spAutoFit/>
          </a:bodyPr>
          <a:lstStyle/>
          <a:p>
            <a:pPr marL="0" lvl="0" indent="0">
              <a:lnSpc>
                <a:spcPts val="9800"/>
              </a:lnSpc>
              <a:spcBef>
                <a:spcPct val="0"/>
              </a:spcBef>
            </a:pPr>
            <a:r>
              <a:rPr lang="en-US" sz="7000">
                <a:solidFill>
                  <a:srgbClr val="05066D"/>
                </a:solidFill>
                <a:latin typeface="Cocomat Pro Bold"/>
              </a:rPr>
              <a:t>Model Improvements-HyperParameter</a:t>
            </a:r>
          </a:p>
        </p:txBody>
      </p:sp>
      <p:sp>
        <p:nvSpPr>
          <p:cNvPr id="6" name="TextBox 6"/>
          <p:cNvSpPr txBox="1"/>
          <p:nvPr/>
        </p:nvSpPr>
        <p:spPr>
          <a:xfrm>
            <a:off x="1028700" y="2030094"/>
            <a:ext cx="16230600" cy="1536011"/>
          </a:xfrm>
          <a:prstGeom prst="rect">
            <a:avLst/>
          </a:prstGeom>
        </p:spPr>
        <p:txBody>
          <a:bodyPr lIns="0" tIns="0" rIns="0" bIns="0" rtlCol="0" anchor="t">
            <a:spAutoFit/>
          </a:bodyPr>
          <a:lstStyle/>
          <a:p>
            <a:pPr>
              <a:lnSpc>
                <a:spcPts val="4062"/>
              </a:lnSpc>
              <a:spcBef>
                <a:spcPct val="0"/>
              </a:spcBef>
            </a:pPr>
            <a:r>
              <a:rPr lang="en-US" sz="2902">
                <a:solidFill>
                  <a:srgbClr val="000000"/>
                </a:solidFill>
                <a:latin typeface="Raleway Bold"/>
              </a:rPr>
              <a:t>After viewing the evaluation for each model respectively, I am able to decide on how we want to change our hyperparameters for each of our models. Some examples are from linear regression:</a:t>
            </a:r>
          </a:p>
        </p:txBody>
      </p:sp>
      <p:sp>
        <p:nvSpPr>
          <p:cNvPr id="7" name="TextBox 7"/>
          <p:cNvSpPr txBox="1"/>
          <p:nvPr/>
        </p:nvSpPr>
        <p:spPr>
          <a:xfrm>
            <a:off x="1028700" y="4856507"/>
            <a:ext cx="6996764" cy="507311"/>
          </a:xfrm>
          <a:prstGeom prst="rect">
            <a:avLst/>
          </a:prstGeom>
        </p:spPr>
        <p:txBody>
          <a:bodyPr lIns="0" tIns="0" rIns="0" bIns="0" rtlCol="0" anchor="t">
            <a:spAutoFit/>
          </a:bodyPr>
          <a:lstStyle/>
          <a:p>
            <a:pPr>
              <a:lnSpc>
                <a:spcPts val="4062"/>
              </a:lnSpc>
              <a:spcBef>
                <a:spcPct val="0"/>
              </a:spcBef>
            </a:pPr>
            <a:r>
              <a:rPr lang="en-US" sz="2902">
                <a:solidFill>
                  <a:srgbClr val="000000"/>
                </a:solidFill>
                <a:latin typeface="Raleway Bold"/>
              </a:rPr>
              <a:t>Ridge:</a:t>
            </a:r>
          </a:p>
        </p:txBody>
      </p:sp>
      <p:sp>
        <p:nvSpPr>
          <p:cNvPr id="8" name="TextBox 8"/>
          <p:cNvSpPr txBox="1"/>
          <p:nvPr/>
        </p:nvSpPr>
        <p:spPr>
          <a:xfrm>
            <a:off x="10131136" y="4950498"/>
            <a:ext cx="6996764" cy="507311"/>
          </a:xfrm>
          <a:prstGeom prst="rect">
            <a:avLst/>
          </a:prstGeom>
        </p:spPr>
        <p:txBody>
          <a:bodyPr lIns="0" tIns="0" rIns="0" bIns="0" rtlCol="0" anchor="t">
            <a:spAutoFit/>
          </a:bodyPr>
          <a:lstStyle/>
          <a:p>
            <a:pPr>
              <a:lnSpc>
                <a:spcPts val="4062"/>
              </a:lnSpc>
              <a:spcBef>
                <a:spcPct val="0"/>
              </a:spcBef>
            </a:pPr>
            <a:r>
              <a:rPr lang="en-US" sz="2902">
                <a:solidFill>
                  <a:srgbClr val="000000"/>
                </a:solidFill>
                <a:latin typeface="Raleway Bold"/>
              </a:rPr>
              <a:t>Lasso:</a:t>
            </a:r>
          </a:p>
        </p:txBody>
      </p:sp>
      <p:sp>
        <p:nvSpPr>
          <p:cNvPr id="9" name="TextBox 9"/>
          <p:cNvSpPr txBox="1"/>
          <p:nvPr/>
        </p:nvSpPr>
        <p:spPr>
          <a:xfrm>
            <a:off x="1028700" y="6987792"/>
            <a:ext cx="7641208" cy="2193871"/>
          </a:xfrm>
          <a:prstGeom prst="rect">
            <a:avLst/>
          </a:prstGeom>
        </p:spPr>
        <p:txBody>
          <a:bodyPr lIns="0" tIns="0" rIns="0" bIns="0" rtlCol="0" anchor="t">
            <a:spAutoFit/>
          </a:bodyPr>
          <a:lstStyle/>
          <a:p>
            <a:pPr>
              <a:lnSpc>
                <a:spcPts val="3502"/>
              </a:lnSpc>
              <a:spcBef>
                <a:spcPct val="0"/>
              </a:spcBef>
            </a:pPr>
            <a:r>
              <a:rPr lang="en-US" sz="2502">
                <a:solidFill>
                  <a:srgbClr val="000000"/>
                </a:solidFill>
                <a:latin typeface="Raleway Bold"/>
              </a:rPr>
              <a:t>Ridge is a linear regression technique that addresses the shortcomings of ordinary least squares (OLS) regression penalizes large coefficients, which helps to prevent overfitting and improve the generalizability of the model</a:t>
            </a:r>
          </a:p>
        </p:txBody>
      </p:sp>
      <p:sp>
        <p:nvSpPr>
          <p:cNvPr id="10" name="TextBox 10"/>
          <p:cNvSpPr txBox="1"/>
          <p:nvPr/>
        </p:nvSpPr>
        <p:spPr>
          <a:xfrm>
            <a:off x="10131136" y="6987792"/>
            <a:ext cx="7128164" cy="3070171"/>
          </a:xfrm>
          <a:prstGeom prst="rect">
            <a:avLst/>
          </a:prstGeom>
        </p:spPr>
        <p:txBody>
          <a:bodyPr lIns="0" tIns="0" rIns="0" bIns="0" rtlCol="0" anchor="t">
            <a:spAutoFit/>
          </a:bodyPr>
          <a:lstStyle/>
          <a:p>
            <a:pPr>
              <a:lnSpc>
                <a:spcPts val="3502"/>
              </a:lnSpc>
              <a:spcBef>
                <a:spcPct val="0"/>
              </a:spcBef>
            </a:pPr>
            <a:r>
              <a:rPr lang="en-US" sz="2502">
                <a:solidFill>
                  <a:srgbClr val="000000"/>
                </a:solidFill>
                <a:latin typeface="Raleway Bold"/>
              </a:rPr>
              <a:t>Lasso is a linear regression technique that utilizes an L1 regularization penalty to address the drawbacks of ordinary least squares (OLS) regression. which penalizes large coefficients, encouraging the model to select a smaller subset of relevant features and shrinking less significant ones towards zero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1105814" y="7054467"/>
            <a:ext cx="22473900" cy="7069063"/>
          </a:xfrm>
          <a:custGeom>
            <a:avLst/>
            <a:gdLst/>
            <a:ahLst/>
            <a:cxnLst/>
            <a:rect l="l" t="t" r="r" b="b"/>
            <a:pathLst>
              <a:path w="22473900" h="7069063">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a:off x="1028700" y="4347668"/>
            <a:ext cx="8115300" cy="4042829"/>
          </a:xfrm>
          <a:custGeom>
            <a:avLst/>
            <a:gdLst/>
            <a:ahLst/>
            <a:cxnLst/>
            <a:rect l="l" t="t" r="r" b="b"/>
            <a:pathLst>
              <a:path w="8115300" h="4042829">
                <a:moveTo>
                  <a:pt x="0" y="0"/>
                </a:moveTo>
                <a:lnTo>
                  <a:pt x="8115300" y="0"/>
                </a:lnTo>
                <a:lnTo>
                  <a:pt x="8115300" y="4042829"/>
                </a:lnTo>
                <a:lnTo>
                  <a:pt x="0" y="4042829"/>
                </a:lnTo>
                <a:lnTo>
                  <a:pt x="0" y="0"/>
                </a:lnTo>
                <a:close/>
              </a:path>
            </a:pathLst>
          </a:custGeom>
          <a:blipFill>
            <a:blip r:embed="rId4"/>
            <a:stretch>
              <a:fillRect t="-3264" b="-74527"/>
            </a:stretch>
          </a:blipFill>
        </p:spPr>
        <p:txBody>
          <a:bodyPr/>
          <a:lstStyle/>
          <a:p>
            <a:endParaRPr lang="en-SG"/>
          </a:p>
        </p:txBody>
      </p:sp>
      <p:sp>
        <p:nvSpPr>
          <p:cNvPr id="4" name="Freeform 4"/>
          <p:cNvSpPr/>
          <p:nvPr/>
        </p:nvSpPr>
        <p:spPr>
          <a:xfrm>
            <a:off x="9742423" y="4215673"/>
            <a:ext cx="8062400" cy="4174825"/>
          </a:xfrm>
          <a:custGeom>
            <a:avLst/>
            <a:gdLst/>
            <a:ahLst/>
            <a:cxnLst/>
            <a:rect l="l" t="t" r="r" b="b"/>
            <a:pathLst>
              <a:path w="8062400" h="4174825">
                <a:moveTo>
                  <a:pt x="0" y="0"/>
                </a:moveTo>
                <a:lnTo>
                  <a:pt x="8062400" y="0"/>
                </a:lnTo>
                <a:lnTo>
                  <a:pt x="8062400" y="4174824"/>
                </a:lnTo>
                <a:lnTo>
                  <a:pt x="0" y="4174824"/>
                </a:lnTo>
                <a:lnTo>
                  <a:pt x="0" y="0"/>
                </a:lnTo>
                <a:close/>
              </a:path>
            </a:pathLst>
          </a:custGeom>
          <a:blipFill>
            <a:blip r:embed="rId5"/>
            <a:stretch>
              <a:fillRect b="-72488"/>
            </a:stretch>
          </a:blipFill>
        </p:spPr>
        <p:txBody>
          <a:bodyPr/>
          <a:lstStyle/>
          <a:p>
            <a:endParaRPr lang="en-SG"/>
          </a:p>
        </p:txBody>
      </p:sp>
      <p:sp>
        <p:nvSpPr>
          <p:cNvPr id="5" name="TextBox 5"/>
          <p:cNvSpPr txBox="1"/>
          <p:nvPr/>
        </p:nvSpPr>
        <p:spPr>
          <a:xfrm>
            <a:off x="1028700" y="876300"/>
            <a:ext cx="16776123" cy="1220469"/>
          </a:xfrm>
          <a:prstGeom prst="rect">
            <a:avLst/>
          </a:prstGeom>
        </p:spPr>
        <p:txBody>
          <a:bodyPr lIns="0" tIns="0" rIns="0" bIns="0" rtlCol="0" anchor="t">
            <a:spAutoFit/>
          </a:bodyPr>
          <a:lstStyle/>
          <a:p>
            <a:pPr marL="0" lvl="0" indent="0">
              <a:lnSpc>
                <a:spcPts val="9800"/>
              </a:lnSpc>
              <a:spcBef>
                <a:spcPct val="0"/>
              </a:spcBef>
            </a:pPr>
            <a:r>
              <a:rPr lang="en-US" sz="7000">
                <a:solidFill>
                  <a:srgbClr val="05066D"/>
                </a:solidFill>
                <a:latin typeface="Cocomat Pro Bold"/>
              </a:rPr>
              <a:t>Model Improvements-Evaluation pt2</a:t>
            </a:r>
          </a:p>
        </p:txBody>
      </p:sp>
      <p:sp>
        <p:nvSpPr>
          <p:cNvPr id="6" name="TextBox 6"/>
          <p:cNvSpPr txBox="1"/>
          <p:nvPr/>
        </p:nvSpPr>
        <p:spPr>
          <a:xfrm>
            <a:off x="1028700" y="2030094"/>
            <a:ext cx="16230600" cy="1536011"/>
          </a:xfrm>
          <a:prstGeom prst="rect">
            <a:avLst/>
          </a:prstGeom>
        </p:spPr>
        <p:txBody>
          <a:bodyPr lIns="0" tIns="0" rIns="0" bIns="0" rtlCol="0" anchor="t">
            <a:spAutoFit/>
          </a:bodyPr>
          <a:lstStyle/>
          <a:p>
            <a:pPr>
              <a:lnSpc>
                <a:spcPts val="4062"/>
              </a:lnSpc>
              <a:spcBef>
                <a:spcPct val="0"/>
              </a:spcBef>
            </a:pPr>
            <a:r>
              <a:rPr lang="en-US" sz="2902">
                <a:solidFill>
                  <a:srgbClr val="000000"/>
                </a:solidFill>
                <a:latin typeface="Raleway Bold"/>
              </a:rPr>
              <a:t>Do a randomized search over parameters, where each setting is sampled from a distribution over possible parameter values in order to tune the hyperparameter and then use the cross validation to check as seen using RandomizedSearchCV.</a:t>
            </a:r>
          </a:p>
        </p:txBody>
      </p:sp>
      <p:sp>
        <p:nvSpPr>
          <p:cNvPr id="7" name="TextBox 7"/>
          <p:cNvSpPr txBox="1"/>
          <p:nvPr/>
        </p:nvSpPr>
        <p:spPr>
          <a:xfrm>
            <a:off x="1028700" y="3668907"/>
            <a:ext cx="6996764" cy="507311"/>
          </a:xfrm>
          <a:prstGeom prst="rect">
            <a:avLst/>
          </a:prstGeom>
        </p:spPr>
        <p:txBody>
          <a:bodyPr lIns="0" tIns="0" rIns="0" bIns="0" rtlCol="0" anchor="t">
            <a:spAutoFit/>
          </a:bodyPr>
          <a:lstStyle/>
          <a:p>
            <a:pPr>
              <a:lnSpc>
                <a:spcPts val="4062"/>
              </a:lnSpc>
              <a:spcBef>
                <a:spcPct val="0"/>
              </a:spcBef>
            </a:pPr>
            <a:r>
              <a:rPr lang="en-US" sz="2902">
                <a:solidFill>
                  <a:srgbClr val="000000"/>
                </a:solidFill>
                <a:latin typeface="Raleway Bold"/>
              </a:rPr>
              <a:t>Ridge:</a:t>
            </a:r>
          </a:p>
        </p:txBody>
      </p:sp>
      <p:sp>
        <p:nvSpPr>
          <p:cNvPr id="8" name="TextBox 8"/>
          <p:cNvSpPr txBox="1"/>
          <p:nvPr/>
        </p:nvSpPr>
        <p:spPr>
          <a:xfrm>
            <a:off x="9742423" y="3668907"/>
            <a:ext cx="6996764" cy="507311"/>
          </a:xfrm>
          <a:prstGeom prst="rect">
            <a:avLst/>
          </a:prstGeom>
        </p:spPr>
        <p:txBody>
          <a:bodyPr lIns="0" tIns="0" rIns="0" bIns="0" rtlCol="0" anchor="t">
            <a:spAutoFit/>
          </a:bodyPr>
          <a:lstStyle/>
          <a:p>
            <a:pPr>
              <a:lnSpc>
                <a:spcPts val="4062"/>
              </a:lnSpc>
              <a:spcBef>
                <a:spcPct val="0"/>
              </a:spcBef>
            </a:pPr>
            <a:r>
              <a:rPr lang="en-US" sz="2902">
                <a:solidFill>
                  <a:srgbClr val="000000"/>
                </a:solidFill>
                <a:latin typeface="Raleway Bold"/>
              </a:rPr>
              <a:t>Lasso: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1105814" y="7054467"/>
            <a:ext cx="22473900" cy="7069063"/>
          </a:xfrm>
          <a:custGeom>
            <a:avLst/>
            <a:gdLst/>
            <a:ahLst/>
            <a:cxnLst/>
            <a:rect l="l" t="t" r="r" b="b"/>
            <a:pathLst>
              <a:path w="22473900" h="7069063">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a:off x="1028700" y="4116335"/>
            <a:ext cx="8115300" cy="4282162"/>
          </a:xfrm>
          <a:custGeom>
            <a:avLst/>
            <a:gdLst/>
            <a:ahLst/>
            <a:cxnLst/>
            <a:rect l="l" t="t" r="r" b="b"/>
            <a:pathLst>
              <a:path w="8115300" h="4282162">
                <a:moveTo>
                  <a:pt x="0" y="0"/>
                </a:moveTo>
                <a:lnTo>
                  <a:pt x="8115300" y="0"/>
                </a:lnTo>
                <a:lnTo>
                  <a:pt x="8115300" y="4282162"/>
                </a:lnTo>
                <a:lnTo>
                  <a:pt x="0" y="4282162"/>
                </a:lnTo>
                <a:lnTo>
                  <a:pt x="0" y="0"/>
                </a:lnTo>
                <a:close/>
              </a:path>
            </a:pathLst>
          </a:custGeom>
          <a:blipFill>
            <a:blip r:embed="rId4"/>
            <a:stretch>
              <a:fillRect/>
            </a:stretch>
          </a:blipFill>
        </p:spPr>
        <p:txBody>
          <a:bodyPr/>
          <a:lstStyle/>
          <a:p>
            <a:endParaRPr lang="en-SG"/>
          </a:p>
        </p:txBody>
      </p:sp>
      <p:sp>
        <p:nvSpPr>
          <p:cNvPr id="4" name="Freeform 4"/>
          <p:cNvSpPr/>
          <p:nvPr/>
        </p:nvSpPr>
        <p:spPr>
          <a:xfrm>
            <a:off x="9144000" y="4116335"/>
            <a:ext cx="8069811" cy="4230208"/>
          </a:xfrm>
          <a:custGeom>
            <a:avLst/>
            <a:gdLst/>
            <a:ahLst/>
            <a:cxnLst/>
            <a:rect l="l" t="t" r="r" b="b"/>
            <a:pathLst>
              <a:path w="8069811" h="4230208">
                <a:moveTo>
                  <a:pt x="0" y="0"/>
                </a:moveTo>
                <a:lnTo>
                  <a:pt x="8069811" y="0"/>
                </a:lnTo>
                <a:lnTo>
                  <a:pt x="8069811" y="4230208"/>
                </a:lnTo>
                <a:lnTo>
                  <a:pt x="0" y="4230208"/>
                </a:lnTo>
                <a:lnTo>
                  <a:pt x="0" y="0"/>
                </a:lnTo>
                <a:close/>
              </a:path>
            </a:pathLst>
          </a:custGeom>
          <a:blipFill>
            <a:blip r:embed="rId5"/>
            <a:stretch>
              <a:fillRect t="-1228"/>
            </a:stretch>
          </a:blipFill>
        </p:spPr>
        <p:txBody>
          <a:bodyPr/>
          <a:lstStyle/>
          <a:p>
            <a:endParaRPr lang="en-SG"/>
          </a:p>
        </p:txBody>
      </p:sp>
      <p:sp>
        <p:nvSpPr>
          <p:cNvPr id="5" name="TextBox 5"/>
          <p:cNvSpPr txBox="1"/>
          <p:nvPr/>
        </p:nvSpPr>
        <p:spPr>
          <a:xfrm>
            <a:off x="1028700" y="876300"/>
            <a:ext cx="16776123" cy="1220469"/>
          </a:xfrm>
          <a:prstGeom prst="rect">
            <a:avLst/>
          </a:prstGeom>
        </p:spPr>
        <p:txBody>
          <a:bodyPr lIns="0" tIns="0" rIns="0" bIns="0" rtlCol="0" anchor="t">
            <a:spAutoFit/>
          </a:bodyPr>
          <a:lstStyle/>
          <a:p>
            <a:pPr marL="0" lvl="0" indent="0">
              <a:lnSpc>
                <a:spcPts val="9800"/>
              </a:lnSpc>
              <a:spcBef>
                <a:spcPct val="0"/>
              </a:spcBef>
            </a:pPr>
            <a:r>
              <a:rPr lang="en-US" sz="7000">
                <a:solidFill>
                  <a:srgbClr val="05066D"/>
                </a:solidFill>
                <a:latin typeface="Cocomat Pro Bold"/>
              </a:rPr>
              <a:t>Model Evaluation-Visualization pt2</a:t>
            </a:r>
          </a:p>
        </p:txBody>
      </p:sp>
      <p:sp>
        <p:nvSpPr>
          <p:cNvPr id="6" name="TextBox 6"/>
          <p:cNvSpPr txBox="1"/>
          <p:nvPr/>
        </p:nvSpPr>
        <p:spPr>
          <a:xfrm>
            <a:off x="1028700" y="2030094"/>
            <a:ext cx="16230600" cy="1021661"/>
          </a:xfrm>
          <a:prstGeom prst="rect">
            <a:avLst/>
          </a:prstGeom>
        </p:spPr>
        <p:txBody>
          <a:bodyPr lIns="0" tIns="0" rIns="0" bIns="0" rtlCol="0" anchor="t">
            <a:spAutoFit/>
          </a:bodyPr>
          <a:lstStyle/>
          <a:p>
            <a:pPr>
              <a:lnSpc>
                <a:spcPts val="4062"/>
              </a:lnSpc>
              <a:spcBef>
                <a:spcPct val="0"/>
              </a:spcBef>
            </a:pPr>
            <a:r>
              <a:rPr lang="en-US" sz="2902">
                <a:solidFill>
                  <a:srgbClr val="000000"/>
                </a:solidFill>
                <a:latin typeface="Raleway Bold"/>
              </a:rPr>
              <a:t>There is changes in the evaluation after hyperparameter tuning showing that the performance of the models can either increase or decrease.</a:t>
            </a:r>
          </a:p>
        </p:txBody>
      </p:sp>
      <p:sp>
        <p:nvSpPr>
          <p:cNvPr id="7" name="TextBox 7"/>
          <p:cNvSpPr txBox="1"/>
          <p:nvPr/>
        </p:nvSpPr>
        <p:spPr>
          <a:xfrm>
            <a:off x="1028700" y="3609024"/>
            <a:ext cx="8115300" cy="507311"/>
          </a:xfrm>
          <a:prstGeom prst="rect">
            <a:avLst/>
          </a:prstGeom>
        </p:spPr>
        <p:txBody>
          <a:bodyPr lIns="0" tIns="0" rIns="0" bIns="0" rtlCol="0" anchor="t">
            <a:spAutoFit/>
          </a:bodyPr>
          <a:lstStyle/>
          <a:p>
            <a:pPr>
              <a:lnSpc>
                <a:spcPts val="4062"/>
              </a:lnSpc>
              <a:spcBef>
                <a:spcPct val="0"/>
              </a:spcBef>
            </a:pPr>
            <a:r>
              <a:rPr lang="en-US" sz="2902">
                <a:solidFill>
                  <a:srgbClr val="000000"/>
                </a:solidFill>
                <a:latin typeface="Raleway Bold"/>
              </a:rPr>
              <a:t>Before changing hyperparameters:</a:t>
            </a:r>
          </a:p>
        </p:txBody>
      </p:sp>
      <p:sp>
        <p:nvSpPr>
          <p:cNvPr id="8" name="TextBox 8"/>
          <p:cNvSpPr txBox="1"/>
          <p:nvPr/>
        </p:nvSpPr>
        <p:spPr>
          <a:xfrm>
            <a:off x="9098511" y="3609024"/>
            <a:ext cx="8115300" cy="507311"/>
          </a:xfrm>
          <a:prstGeom prst="rect">
            <a:avLst/>
          </a:prstGeom>
        </p:spPr>
        <p:txBody>
          <a:bodyPr lIns="0" tIns="0" rIns="0" bIns="0" rtlCol="0" anchor="t">
            <a:spAutoFit/>
          </a:bodyPr>
          <a:lstStyle/>
          <a:p>
            <a:pPr>
              <a:lnSpc>
                <a:spcPts val="4062"/>
              </a:lnSpc>
              <a:spcBef>
                <a:spcPct val="0"/>
              </a:spcBef>
            </a:pPr>
            <a:r>
              <a:rPr lang="en-US" sz="2902">
                <a:solidFill>
                  <a:srgbClr val="000000"/>
                </a:solidFill>
                <a:latin typeface="Raleway Bold"/>
              </a:rPr>
              <a:t>After changing hyperparameters: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1105814" y="7054467"/>
            <a:ext cx="22473900" cy="7069063"/>
          </a:xfrm>
          <a:custGeom>
            <a:avLst/>
            <a:gdLst/>
            <a:ahLst/>
            <a:cxnLst/>
            <a:rect l="l" t="t" r="r" b="b"/>
            <a:pathLst>
              <a:path w="22473900" h="7069063">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TextBox 3"/>
          <p:cNvSpPr txBox="1"/>
          <p:nvPr/>
        </p:nvSpPr>
        <p:spPr>
          <a:xfrm>
            <a:off x="1028700" y="876300"/>
            <a:ext cx="16776123" cy="1220469"/>
          </a:xfrm>
          <a:prstGeom prst="rect">
            <a:avLst/>
          </a:prstGeom>
        </p:spPr>
        <p:txBody>
          <a:bodyPr lIns="0" tIns="0" rIns="0" bIns="0" rtlCol="0" anchor="t">
            <a:spAutoFit/>
          </a:bodyPr>
          <a:lstStyle/>
          <a:p>
            <a:pPr marL="0" lvl="0" indent="0">
              <a:lnSpc>
                <a:spcPts val="9800"/>
              </a:lnSpc>
              <a:spcBef>
                <a:spcPct val="0"/>
              </a:spcBef>
            </a:pPr>
            <a:r>
              <a:rPr lang="en-US" sz="7000">
                <a:solidFill>
                  <a:srgbClr val="05066D"/>
                </a:solidFill>
                <a:latin typeface="Cocomat Pro Bold"/>
              </a:rPr>
              <a:t>Results</a:t>
            </a:r>
          </a:p>
        </p:txBody>
      </p:sp>
      <p:graphicFrame>
        <p:nvGraphicFramePr>
          <p:cNvPr id="4" name="Table 4"/>
          <p:cNvGraphicFramePr>
            <a:graphicFrameLocks noGrp="1"/>
          </p:cNvGraphicFramePr>
          <p:nvPr/>
        </p:nvGraphicFramePr>
        <p:xfrm>
          <a:off x="0" y="1888951"/>
          <a:ext cx="9144000" cy="2390775"/>
        </p:xfrm>
        <a:graphic>
          <a:graphicData uri="http://schemas.openxmlformats.org/drawingml/2006/table">
            <a:tbl>
              <a:tblPr/>
              <a:tblGrid>
                <a:gridCol w="5380665">
                  <a:extLst>
                    <a:ext uri="{9D8B030D-6E8A-4147-A177-3AD203B41FA5}">
                      <a16:colId xmlns:a16="http://schemas.microsoft.com/office/drawing/2014/main" val="20000"/>
                    </a:ext>
                  </a:extLst>
                </a:gridCol>
                <a:gridCol w="3763335">
                  <a:extLst>
                    <a:ext uri="{9D8B030D-6E8A-4147-A177-3AD203B41FA5}">
                      <a16:colId xmlns:a16="http://schemas.microsoft.com/office/drawing/2014/main" val="20001"/>
                    </a:ext>
                  </a:extLst>
                </a:gridCol>
              </a:tblGrid>
              <a:tr h="2390775">
                <a:tc>
                  <a:txBody>
                    <a:bodyPr/>
                    <a:lstStyle/>
                    <a:p>
                      <a:pPr algn="ctr">
                        <a:lnSpc>
                          <a:spcPts val="4199"/>
                        </a:lnSpc>
                        <a:defRPr/>
                      </a:pPr>
                      <a:r>
                        <a:rPr lang="en-US" sz="2999">
                          <a:solidFill>
                            <a:srgbClr val="000000"/>
                          </a:solidFill>
                          <a:latin typeface="Raleway Bold"/>
                        </a:rPr>
                        <a:t>Mean Squared Error</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algn="ctr">
                        <a:lnSpc>
                          <a:spcPts val="2520"/>
                        </a:lnSpc>
                        <a:defRPr/>
                      </a:pPr>
                      <a:r>
                        <a:rPr lang="en-US" sz="1800">
                          <a:solidFill>
                            <a:srgbClr val="000000"/>
                          </a:solidFill>
                          <a:latin typeface="Raleway Bold"/>
                        </a:rPr>
                        <a:t>The average of the squared differences between the predicted values and the actual values. Lower values of MSE indicate better performance.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0"/>
                  </a:ext>
                </a:extLst>
              </a:tr>
            </a:tbl>
          </a:graphicData>
        </a:graphic>
      </p:graphicFrame>
      <p:graphicFrame>
        <p:nvGraphicFramePr>
          <p:cNvPr id="5" name="Table 5"/>
          <p:cNvGraphicFramePr>
            <a:graphicFrameLocks noGrp="1"/>
          </p:cNvGraphicFramePr>
          <p:nvPr/>
        </p:nvGraphicFramePr>
        <p:xfrm>
          <a:off x="9144000" y="1888951"/>
          <a:ext cx="9144000" cy="2390775"/>
        </p:xfrm>
        <a:graphic>
          <a:graphicData uri="http://schemas.openxmlformats.org/drawingml/2006/table">
            <a:tbl>
              <a:tblPr/>
              <a:tblGrid>
                <a:gridCol w="5182412">
                  <a:extLst>
                    <a:ext uri="{9D8B030D-6E8A-4147-A177-3AD203B41FA5}">
                      <a16:colId xmlns:a16="http://schemas.microsoft.com/office/drawing/2014/main" val="20000"/>
                    </a:ext>
                  </a:extLst>
                </a:gridCol>
                <a:gridCol w="3961588">
                  <a:extLst>
                    <a:ext uri="{9D8B030D-6E8A-4147-A177-3AD203B41FA5}">
                      <a16:colId xmlns:a16="http://schemas.microsoft.com/office/drawing/2014/main" val="20001"/>
                    </a:ext>
                  </a:extLst>
                </a:gridCol>
              </a:tblGrid>
              <a:tr h="2390775">
                <a:tc>
                  <a:txBody>
                    <a:bodyPr/>
                    <a:lstStyle/>
                    <a:p>
                      <a:pPr algn="ctr">
                        <a:lnSpc>
                          <a:spcPts val="4200"/>
                        </a:lnSpc>
                        <a:defRPr/>
                      </a:pPr>
                      <a:r>
                        <a:rPr lang="en-US" sz="3000">
                          <a:solidFill>
                            <a:srgbClr val="000000"/>
                          </a:solidFill>
                          <a:latin typeface="Raleway Bold"/>
                        </a:rPr>
                        <a:t>Mean Absolute Error</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algn="ctr">
                        <a:lnSpc>
                          <a:spcPts val="2520"/>
                        </a:lnSpc>
                        <a:defRPr/>
                      </a:pPr>
                      <a:r>
                        <a:rPr lang="en-US" sz="1800">
                          <a:solidFill>
                            <a:srgbClr val="000000"/>
                          </a:solidFill>
                          <a:latin typeface="Raleway Bold"/>
                        </a:rPr>
                        <a:t>The average of the absolute differences between the predicted values and the actual values. Lower values of MAE indicate better performance.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0"/>
                  </a:ext>
                </a:extLst>
              </a:tr>
            </a:tbl>
          </a:graphicData>
        </a:graphic>
      </p:graphicFrame>
      <p:sp>
        <p:nvSpPr>
          <p:cNvPr id="6" name="Freeform 6"/>
          <p:cNvSpPr/>
          <p:nvPr/>
        </p:nvSpPr>
        <p:spPr>
          <a:xfrm>
            <a:off x="0" y="4303825"/>
            <a:ext cx="5408482" cy="4033444"/>
          </a:xfrm>
          <a:custGeom>
            <a:avLst/>
            <a:gdLst/>
            <a:ahLst/>
            <a:cxnLst/>
            <a:rect l="l" t="t" r="r" b="b"/>
            <a:pathLst>
              <a:path w="5408482" h="4033444">
                <a:moveTo>
                  <a:pt x="0" y="0"/>
                </a:moveTo>
                <a:lnTo>
                  <a:pt x="5408482" y="0"/>
                </a:lnTo>
                <a:lnTo>
                  <a:pt x="5408482" y="4033444"/>
                </a:lnTo>
                <a:lnTo>
                  <a:pt x="0" y="4033444"/>
                </a:lnTo>
                <a:lnTo>
                  <a:pt x="0" y="0"/>
                </a:lnTo>
                <a:close/>
              </a:path>
            </a:pathLst>
          </a:custGeom>
          <a:blipFill>
            <a:blip r:embed="rId4"/>
            <a:stretch>
              <a:fillRect/>
            </a:stretch>
          </a:blipFill>
        </p:spPr>
        <p:txBody>
          <a:bodyPr/>
          <a:lstStyle/>
          <a:p>
            <a:endParaRPr lang="en-SG"/>
          </a:p>
        </p:txBody>
      </p:sp>
      <p:sp>
        <p:nvSpPr>
          <p:cNvPr id="7" name="Freeform 7"/>
          <p:cNvSpPr/>
          <p:nvPr/>
        </p:nvSpPr>
        <p:spPr>
          <a:xfrm>
            <a:off x="9144000" y="4303825"/>
            <a:ext cx="5257640" cy="3767621"/>
          </a:xfrm>
          <a:custGeom>
            <a:avLst/>
            <a:gdLst/>
            <a:ahLst/>
            <a:cxnLst/>
            <a:rect l="l" t="t" r="r" b="b"/>
            <a:pathLst>
              <a:path w="5257640" h="3767621">
                <a:moveTo>
                  <a:pt x="0" y="0"/>
                </a:moveTo>
                <a:lnTo>
                  <a:pt x="5257640" y="0"/>
                </a:lnTo>
                <a:lnTo>
                  <a:pt x="5257640" y="3767621"/>
                </a:lnTo>
                <a:lnTo>
                  <a:pt x="0" y="3767621"/>
                </a:lnTo>
                <a:lnTo>
                  <a:pt x="0" y="0"/>
                </a:lnTo>
                <a:close/>
              </a:path>
            </a:pathLst>
          </a:custGeom>
          <a:blipFill>
            <a:blip r:embed="rId5"/>
            <a:stretch>
              <a:fillRect/>
            </a:stretch>
          </a:blipFill>
        </p:spPr>
        <p:txBody>
          <a:bodyPr/>
          <a:lstStyle/>
          <a:p>
            <a:endParaRPr lang="en-SG"/>
          </a:p>
        </p:txBody>
      </p:sp>
      <p:sp>
        <p:nvSpPr>
          <p:cNvPr id="8" name="TextBox 8"/>
          <p:cNvSpPr txBox="1"/>
          <p:nvPr/>
        </p:nvSpPr>
        <p:spPr>
          <a:xfrm>
            <a:off x="5408482" y="4636189"/>
            <a:ext cx="3735518" cy="3079061"/>
          </a:xfrm>
          <a:prstGeom prst="rect">
            <a:avLst/>
          </a:prstGeom>
        </p:spPr>
        <p:txBody>
          <a:bodyPr lIns="0" tIns="0" rIns="0" bIns="0" rtlCol="0" anchor="t">
            <a:spAutoFit/>
          </a:bodyPr>
          <a:lstStyle/>
          <a:p>
            <a:pPr>
              <a:lnSpc>
                <a:spcPts val="4062"/>
              </a:lnSpc>
              <a:spcBef>
                <a:spcPct val="0"/>
              </a:spcBef>
            </a:pPr>
            <a:r>
              <a:rPr lang="en-US" sz="2902">
                <a:solidFill>
                  <a:srgbClr val="000000"/>
                </a:solidFill>
                <a:latin typeface="Raleway Bold"/>
              </a:rPr>
              <a:t>The model with the </a:t>
            </a:r>
            <a:r>
              <a:rPr lang="en-US" sz="2902" u="sng">
                <a:solidFill>
                  <a:srgbClr val="000000"/>
                </a:solidFill>
                <a:latin typeface="Raleway Bold"/>
              </a:rPr>
              <a:t>lowest Mean Squared Error</a:t>
            </a:r>
            <a:r>
              <a:rPr lang="en-US" sz="2902">
                <a:solidFill>
                  <a:srgbClr val="000000"/>
                </a:solidFill>
                <a:latin typeface="Raleway Bold"/>
              </a:rPr>
              <a:t> is the RandomForest model followed by KNN model.</a:t>
            </a:r>
          </a:p>
        </p:txBody>
      </p:sp>
      <p:sp>
        <p:nvSpPr>
          <p:cNvPr id="9" name="TextBox 9"/>
          <p:cNvSpPr txBox="1"/>
          <p:nvPr/>
        </p:nvSpPr>
        <p:spPr>
          <a:xfrm>
            <a:off x="14401640" y="4614767"/>
            <a:ext cx="3735518" cy="3079061"/>
          </a:xfrm>
          <a:prstGeom prst="rect">
            <a:avLst/>
          </a:prstGeom>
        </p:spPr>
        <p:txBody>
          <a:bodyPr lIns="0" tIns="0" rIns="0" bIns="0" rtlCol="0" anchor="t">
            <a:spAutoFit/>
          </a:bodyPr>
          <a:lstStyle/>
          <a:p>
            <a:pPr>
              <a:lnSpc>
                <a:spcPts val="4062"/>
              </a:lnSpc>
              <a:spcBef>
                <a:spcPct val="0"/>
              </a:spcBef>
            </a:pPr>
            <a:r>
              <a:rPr lang="en-US" sz="2902">
                <a:solidFill>
                  <a:srgbClr val="000000"/>
                </a:solidFill>
                <a:latin typeface="Raleway Bold"/>
              </a:rPr>
              <a:t>The model with the </a:t>
            </a:r>
            <a:r>
              <a:rPr lang="en-US" sz="2902" u="sng">
                <a:solidFill>
                  <a:srgbClr val="000000"/>
                </a:solidFill>
                <a:latin typeface="Raleway Bold"/>
              </a:rPr>
              <a:t>lowest Mean Absolute Error</a:t>
            </a:r>
            <a:r>
              <a:rPr lang="en-US" sz="2902">
                <a:solidFill>
                  <a:srgbClr val="000000"/>
                </a:solidFill>
                <a:latin typeface="Raleway Bold"/>
              </a:rPr>
              <a:t> is the RandomForest model followed by Decision tree model.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1105814" y="7054467"/>
            <a:ext cx="22473900" cy="7069063"/>
          </a:xfrm>
          <a:custGeom>
            <a:avLst/>
            <a:gdLst/>
            <a:ahLst/>
            <a:cxnLst/>
            <a:rect l="l" t="t" r="r" b="b"/>
            <a:pathLst>
              <a:path w="22473900" h="7069063">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n-SG"/>
          </a:p>
        </p:txBody>
      </p:sp>
      <p:graphicFrame>
        <p:nvGraphicFramePr>
          <p:cNvPr id="3" name="Table 3"/>
          <p:cNvGraphicFramePr>
            <a:graphicFrameLocks noGrp="1"/>
          </p:cNvGraphicFramePr>
          <p:nvPr/>
        </p:nvGraphicFramePr>
        <p:xfrm>
          <a:off x="0" y="0"/>
          <a:ext cx="9144000" cy="2390775"/>
        </p:xfrm>
        <a:graphic>
          <a:graphicData uri="http://schemas.openxmlformats.org/drawingml/2006/table">
            <a:tbl>
              <a:tblPr/>
              <a:tblGrid>
                <a:gridCol w="5773759">
                  <a:extLst>
                    <a:ext uri="{9D8B030D-6E8A-4147-A177-3AD203B41FA5}">
                      <a16:colId xmlns:a16="http://schemas.microsoft.com/office/drawing/2014/main" val="20000"/>
                    </a:ext>
                  </a:extLst>
                </a:gridCol>
                <a:gridCol w="3370241">
                  <a:extLst>
                    <a:ext uri="{9D8B030D-6E8A-4147-A177-3AD203B41FA5}">
                      <a16:colId xmlns:a16="http://schemas.microsoft.com/office/drawing/2014/main" val="20001"/>
                    </a:ext>
                  </a:extLst>
                </a:gridCol>
              </a:tblGrid>
              <a:tr h="2390775">
                <a:tc>
                  <a:txBody>
                    <a:bodyPr/>
                    <a:lstStyle/>
                    <a:p>
                      <a:pPr algn="ctr">
                        <a:lnSpc>
                          <a:spcPts val="4200"/>
                        </a:lnSpc>
                        <a:defRPr/>
                      </a:pPr>
                      <a:r>
                        <a:rPr lang="en-US" sz="3000">
                          <a:solidFill>
                            <a:srgbClr val="000000"/>
                          </a:solidFill>
                          <a:latin typeface="Raleway Bold"/>
                        </a:rPr>
                        <a:t>R-2 Score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algn="ctr">
                        <a:lnSpc>
                          <a:spcPts val="2520"/>
                        </a:lnSpc>
                        <a:defRPr/>
                      </a:pPr>
                      <a:r>
                        <a:rPr lang="en-US" sz="1800">
                          <a:solidFill>
                            <a:srgbClr val="000000"/>
                          </a:solidFill>
                          <a:latin typeface="Raleway Bold"/>
                        </a:rPr>
                        <a:t>A measure of how well the model explains the variation in the data. R-squared values range from 0 to 1, with 1 indicating a perfect fit.</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0"/>
                  </a:ext>
                </a:extLst>
              </a:tr>
            </a:tbl>
          </a:graphicData>
        </a:graphic>
      </p:graphicFrame>
      <p:graphicFrame>
        <p:nvGraphicFramePr>
          <p:cNvPr id="4" name="Table 4"/>
          <p:cNvGraphicFramePr>
            <a:graphicFrameLocks noGrp="1"/>
          </p:cNvGraphicFramePr>
          <p:nvPr/>
        </p:nvGraphicFramePr>
        <p:xfrm>
          <a:off x="9144000" y="0"/>
          <a:ext cx="9144000" cy="2390775"/>
        </p:xfrm>
        <a:graphic>
          <a:graphicData uri="http://schemas.openxmlformats.org/drawingml/2006/table">
            <a:tbl>
              <a:tblPr/>
              <a:tblGrid>
                <a:gridCol w="3579501">
                  <a:extLst>
                    <a:ext uri="{9D8B030D-6E8A-4147-A177-3AD203B41FA5}">
                      <a16:colId xmlns:a16="http://schemas.microsoft.com/office/drawing/2014/main" val="20000"/>
                    </a:ext>
                  </a:extLst>
                </a:gridCol>
                <a:gridCol w="5564499">
                  <a:extLst>
                    <a:ext uri="{9D8B030D-6E8A-4147-A177-3AD203B41FA5}">
                      <a16:colId xmlns:a16="http://schemas.microsoft.com/office/drawing/2014/main" val="20001"/>
                    </a:ext>
                  </a:extLst>
                </a:gridCol>
              </a:tblGrid>
              <a:tr h="2390775">
                <a:tc>
                  <a:txBody>
                    <a:bodyPr/>
                    <a:lstStyle/>
                    <a:p>
                      <a:pPr algn="ctr">
                        <a:lnSpc>
                          <a:spcPts val="4200"/>
                        </a:lnSpc>
                        <a:defRPr/>
                      </a:pPr>
                      <a:r>
                        <a:rPr lang="en-US" sz="3000">
                          <a:solidFill>
                            <a:srgbClr val="000000"/>
                          </a:solidFill>
                          <a:latin typeface="Raleway Bold"/>
                        </a:rPr>
                        <a:t>Mean Absolute Percentage Error</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algn="ctr">
                        <a:lnSpc>
                          <a:spcPts val="2520"/>
                        </a:lnSpc>
                        <a:defRPr/>
                      </a:pPr>
                      <a:r>
                        <a:rPr lang="en-US" sz="1800">
                          <a:solidFill>
                            <a:srgbClr val="000000"/>
                          </a:solidFill>
                          <a:latin typeface="Raleway Bold"/>
                        </a:rPr>
                        <a:t>The average of the absolute percentage errors. MAPE is a percentage metric and is useful when the range of the predicted values is wide.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0"/>
                  </a:ext>
                </a:extLst>
              </a:tr>
            </a:tbl>
          </a:graphicData>
        </a:graphic>
      </p:graphicFrame>
      <p:sp>
        <p:nvSpPr>
          <p:cNvPr id="5" name="Freeform 5"/>
          <p:cNvSpPr/>
          <p:nvPr/>
        </p:nvSpPr>
        <p:spPr>
          <a:xfrm>
            <a:off x="0" y="2390775"/>
            <a:ext cx="5408482" cy="4073623"/>
          </a:xfrm>
          <a:custGeom>
            <a:avLst/>
            <a:gdLst/>
            <a:ahLst/>
            <a:cxnLst/>
            <a:rect l="l" t="t" r="r" b="b"/>
            <a:pathLst>
              <a:path w="5408482" h="4073623">
                <a:moveTo>
                  <a:pt x="0" y="0"/>
                </a:moveTo>
                <a:lnTo>
                  <a:pt x="5408482" y="0"/>
                </a:lnTo>
                <a:lnTo>
                  <a:pt x="5408482" y="4073623"/>
                </a:lnTo>
                <a:lnTo>
                  <a:pt x="0" y="4073623"/>
                </a:lnTo>
                <a:lnTo>
                  <a:pt x="0" y="0"/>
                </a:lnTo>
                <a:close/>
              </a:path>
            </a:pathLst>
          </a:custGeom>
          <a:blipFill>
            <a:blip r:embed="rId4"/>
            <a:stretch>
              <a:fillRect/>
            </a:stretch>
          </a:blipFill>
        </p:spPr>
        <p:txBody>
          <a:bodyPr/>
          <a:lstStyle/>
          <a:p>
            <a:endParaRPr lang="en-SG"/>
          </a:p>
        </p:txBody>
      </p:sp>
      <p:graphicFrame>
        <p:nvGraphicFramePr>
          <p:cNvPr id="6" name="Table 6"/>
          <p:cNvGraphicFramePr>
            <a:graphicFrameLocks noGrp="1"/>
          </p:cNvGraphicFramePr>
          <p:nvPr/>
        </p:nvGraphicFramePr>
        <p:xfrm>
          <a:off x="0" y="7371654"/>
          <a:ext cx="9144000" cy="2133600"/>
        </p:xfrm>
        <a:graphic>
          <a:graphicData uri="http://schemas.openxmlformats.org/drawingml/2006/table">
            <a:tbl>
              <a:tblPr/>
              <a:tblGrid>
                <a:gridCol w="2547729">
                  <a:extLst>
                    <a:ext uri="{9D8B030D-6E8A-4147-A177-3AD203B41FA5}">
                      <a16:colId xmlns:a16="http://schemas.microsoft.com/office/drawing/2014/main" val="20000"/>
                    </a:ext>
                  </a:extLst>
                </a:gridCol>
                <a:gridCol w="6596271">
                  <a:extLst>
                    <a:ext uri="{9D8B030D-6E8A-4147-A177-3AD203B41FA5}">
                      <a16:colId xmlns:a16="http://schemas.microsoft.com/office/drawing/2014/main" val="20001"/>
                    </a:ext>
                  </a:extLst>
                </a:gridCol>
              </a:tblGrid>
              <a:tr h="2133600">
                <a:tc>
                  <a:txBody>
                    <a:bodyPr/>
                    <a:lstStyle/>
                    <a:p>
                      <a:pPr algn="ctr">
                        <a:lnSpc>
                          <a:spcPts val="4200"/>
                        </a:lnSpc>
                        <a:defRPr/>
                      </a:pPr>
                      <a:r>
                        <a:rPr lang="en-US" sz="3000">
                          <a:solidFill>
                            <a:srgbClr val="000000"/>
                          </a:solidFill>
                          <a:latin typeface="Raleway Bold"/>
                        </a:rPr>
                        <a:t>Root Mean Square Error</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algn="ctr">
                        <a:lnSpc>
                          <a:spcPts val="2520"/>
                        </a:lnSpc>
                        <a:defRPr/>
                      </a:pPr>
                      <a:r>
                        <a:rPr lang="en-US" sz="1800">
                          <a:solidFill>
                            <a:srgbClr val="000000"/>
                          </a:solidFill>
                          <a:latin typeface="Raleway Bold"/>
                        </a:rPr>
                        <a:t>The square root of the MSE. RMSE is also expressed in the same units as the predicted values.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0"/>
                  </a:ext>
                </a:extLst>
              </a:tr>
            </a:tbl>
          </a:graphicData>
        </a:graphic>
      </p:graphicFrame>
      <p:sp>
        <p:nvSpPr>
          <p:cNvPr id="7" name="Freeform 7"/>
          <p:cNvSpPr/>
          <p:nvPr/>
        </p:nvSpPr>
        <p:spPr>
          <a:xfrm>
            <a:off x="9144000" y="6464398"/>
            <a:ext cx="5545355" cy="3948112"/>
          </a:xfrm>
          <a:custGeom>
            <a:avLst/>
            <a:gdLst/>
            <a:ahLst/>
            <a:cxnLst/>
            <a:rect l="l" t="t" r="r" b="b"/>
            <a:pathLst>
              <a:path w="5545355" h="3948112">
                <a:moveTo>
                  <a:pt x="0" y="0"/>
                </a:moveTo>
                <a:lnTo>
                  <a:pt x="5545355" y="0"/>
                </a:lnTo>
                <a:lnTo>
                  <a:pt x="5545355" y="3948112"/>
                </a:lnTo>
                <a:lnTo>
                  <a:pt x="0" y="3948112"/>
                </a:lnTo>
                <a:lnTo>
                  <a:pt x="0" y="0"/>
                </a:lnTo>
                <a:close/>
              </a:path>
            </a:pathLst>
          </a:custGeom>
          <a:blipFill>
            <a:blip r:embed="rId5"/>
            <a:stretch>
              <a:fillRect/>
            </a:stretch>
          </a:blipFill>
        </p:spPr>
        <p:txBody>
          <a:bodyPr/>
          <a:lstStyle/>
          <a:p>
            <a:endParaRPr lang="en-SG"/>
          </a:p>
        </p:txBody>
      </p:sp>
      <p:sp>
        <p:nvSpPr>
          <p:cNvPr id="8" name="Freeform 8"/>
          <p:cNvSpPr/>
          <p:nvPr/>
        </p:nvSpPr>
        <p:spPr>
          <a:xfrm>
            <a:off x="9144000" y="2390775"/>
            <a:ext cx="5408482" cy="4047638"/>
          </a:xfrm>
          <a:custGeom>
            <a:avLst/>
            <a:gdLst/>
            <a:ahLst/>
            <a:cxnLst/>
            <a:rect l="l" t="t" r="r" b="b"/>
            <a:pathLst>
              <a:path w="5408482" h="4047638">
                <a:moveTo>
                  <a:pt x="0" y="0"/>
                </a:moveTo>
                <a:lnTo>
                  <a:pt x="5408482" y="0"/>
                </a:lnTo>
                <a:lnTo>
                  <a:pt x="5408482" y="4047638"/>
                </a:lnTo>
                <a:lnTo>
                  <a:pt x="0" y="4047638"/>
                </a:lnTo>
                <a:lnTo>
                  <a:pt x="0" y="0"/>
                </a:lnTo>
                <a:close/>
              </a:path>
            </a:pathLst>
          </a:custGeom>
          <a:blipFill>
            <a:blip r:embed="rId6"/>
            <a:stretch>
              <a:fillRect/>
            </a:stretch>
          </a:blipFill>
        </p:spPr>
        <p:txBody>
          <a:bodyPr/>
          <a:lstStyle/>
          <a:p>
            <a:endParaRPr lang="en-SG"/>
          </a:p>
        </p:txBody>
      </p:sp>
      <p:sp>
        <p:nvSpPr>
          <p:cNvPr id="9" name="TextBox 9"/>
          <p:cNvSpPr txBox="1"/>
          <p:nvPr/>
        </p:nvSpPr>
        <p:spPr>
          <a:xfrm>
            <a:off x="5408482" y="2324100"/>
            <a:ext cx="3735518" cy="3079061"/>
          </a:xfrm>
          <a:prstGeom prst="rect">
            <a:avLst/>
          </a:prstGeom>
        </p:spPr>
        <p:txBody>
          <a:bodyPr lIns="0" tIns="0" rIns="0" bIns="0" rtlCol="0" anchor="t">
            <a:spAutoFit/>
          </a:bodyPr>
          <a:lstStyle/>
          <a:p>
            <a:pPr>
              <a:lnSpc>
                <a:spcPts val="4062"/>
              </a:lnSpc>
              <a:spcBef>
                <a:spcPct val="0"/>
              </a:spcBef>
            </a:pPr>
            <a:r>
              <a:rPr lang="en-US" sz="2902">
                <a:solidFill>
                  <a:srgbClr val="000000"/>
                </a:solidFill>
                <a:latin typeface="Raleway Bold"/>
              </a:rPr>
              <a:t>The model with the </a:t>
            </a:r>
            <a:r>
              <a:rPr lang="en-US" sz="2902" u="sng">
                <a:solidFill>
                  <a:srgbClr val="000000"/>
                </a:solidFill>
                <a:latin typeface="Raleway Bold"/>
              </a:rPr>
              <a:t>largest R-squared value </a:t>
            </a:r>
            <a:r>
              <a:rPr lang="en-US" sz="2902">
                <a:solidFill>
                  <a:srgbClr val="000000"/>
                </a:solidFill>
                <a:latin typeface="Raleway Bold"/>
              </a:rPr>
              <a:t>is the RandomForest model followed by KNN model.</a:t>
            </a:r>
          </a:p>
        </p:txBody>
      </p:sp>
      <p:sp>
        <p:nvSpPr>
          <p:cNvPr id="10" name="TextBox 10"/>
          <p:cNvSpPr txBox="1"/>
          <p:nvPr/>
        </p:nvSpPr>
        <p:spPr>
          <a:xfrm>
            <a:off x="14552482" y="2324100"/>
            <a:ext cx="3735518" cy="2564711"/>
          </a:xfrm>
          <a:prstGeom prst="rect">
            <a:avLst/>
          </a:prstGeom>
        </p:spPr>
        <p:txBody>
          <a:bodyPr lIns="0" tIns="0" rIns="0" bIns="0" rtlCol="0" anchor="t">
            <a:spAutoFit/>
          </a:bodyPr>
          <a:lstStyle/>
          <a:p>
            <a:pPr>
              <a:lnSpc>
                <a:spcPts val="4062"/>
              </a:lnSpc>
              <a:spcBef>
                <a:spcPct val="0"/>
              </a:spcBef>
            </a:pPr>
            <a:r>
              <a:rPr lang="en-US" sz="2902">
                <a:solidFill>
                  <a:srgbClr val="000000"/>
                </a:solidFill>
                <a:latin typeface="Raleway Bold"/>
              </a:rPr>
              <a:t>The model with the </a:t>
            </a:r>
            <a:r>
              <a:rPr lang="en-US" sz="2902" u="sng">
                <a:solidFill>
                  <a:srgbClr val="000000"/>
                </a:solidFill>
                <a:latin typeface="Raleway Bold"/>
              </a:rPr>
              <a:t>lowest MAPE value</a:t>
            </a:r>
            <a:r>
              <a:rPr lang="en-US" sz="2902">
                <a:solidFill>
                  <a:srgbClr val="000000"/>
                </a:solidFill>
                <a:latin typeface="Raleway Bold"/>
              </a:rPr>
              <a:t> is the RandomForest model followed by KNN model.</a:t>
            </a:r>
          </a:p>
        </p:txBody>
      </p:sp>
      <p:sp>
        <p:nvSpPr>
          <p:cNvPr id="11" name="TextBox 11"/>
          <p:cNvSpPr txBox="1"/>
          <p:nvPr/>
        </p:nvSpPr>
        <p:spPr>
          <a:xfrm>
            <a:off x="14689355" y="6472680"/>
            <a:ext cx="3598645" cy="3079061"/>
          </a:xfrm>
          <a:prstGeom prst="rect">
            <a:avLst/>
          </a:prstGeom>
        </p:spPr>
        <p:txBody>
          <a:bodyPr lIns="0" tIns="0" rIns="0" bIns="0" rtlCol="0" anchor="t">
            <a:spAutoFit/>
          </a:bodyPr>
          <a:lstStyle/>
          <a:p>
            <a:pPr>
              <a:lnSpc>
                <a:spcPts val="4062"/>
              </a:lnSpc>
              <a:spcBef>
                <a:spcPct val="0"/>
              </a:spcBef>
            </a:pPr>
            <a:r>
              <a:rPr lang="en-US" sz="2902">
                <a:solidFill>
                  <a:srgbClr val="000000"/>
                </a:solidFill>
                <a:latin typeface="Raleway Bold"/>
              </a:rPr>
              <a:t>The model with the </a:t>
            </a:r>
            <a:r>
              <a:rPr lang="en-US" sz="2902" u="sng">
                <a:solidFill>
                  <a:srgbClr val="000000"/>
                </a:solidFill>
                <a:latin typeface="Raleway Bold"/>
              </a:rPr>
              <a:t>lowest RMSE value</a:t>
            </a:r>
            <a:r>
              <a:rPr lang="en-US" sz="2902">
                <a:solidFill>
                  <a:srgbClr val="000000"/>
                </a:solidFill>
                <a:latin typeface="Raleway Bold"/>
              </a:rPr>
              <a:t> is RandomForest tree model followed by KNN model.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sp>
        <p:nvSpPr>
          <p:cNvPr id="2" name="Freeform 2"/>
          <p:cNvSpPr/>
          <p:nvPr/>
        </p:nvSpPr>
        <p:spPr>
          <a:xfrm>
            <a:off x="12010296" y="623148"/>
            <a:ext cx="6985284" cy="9663852"/>
          </a:xfrm>
          <a:custGeom>
            <a:avLst/>
            <a:gdLst/>
            <a:ahLst/>
            <a:cxnLst/>
            <a:rect l="l" t="t" r="r" b="b"/>
            <a:pathLst>
              <a:path w="6985284" h="9663852">
                <a:moveTo>
                  <a:pt x="0" y="0"/>
                </a:moveTo>
                <a:lnTo>
                  <a:pt x="6985284" y="0"/>
                </a:lnTo>
                <a:lnTo>
                  <a:pt x="6985284" y="9663852"/>
                </a:lnTo>
                <a:lnTo>
                  <a:pt x="0" y="9663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TextBox 3"/>
          <p:cNvSpPr txBox="1"/>
          <p:nvPr/>
        </p:nvSpPr>
        <p:spPr>
          <a:xfrm>
            <a:off x="1028700" y="907161"/>
            <a:ext cx="9036227" cy="1211482"/>
          </a:xfrm>
          <a:prstGeom prst="rect">
            <a:avLst/>
          </a:prstGeom>
        </p:spPr>
        <p:txBody>
          <a:bodyPr lIns="0" tIns="0" rIns="0" bIns="0" rtlCol="0" anchor="t">
            <a:spAutoFit/>
          </a:bodyPr>
          <a:lstStyle/>
          <a:p>
            <a:pPr marL="0" lvl="0" indent="0">
              <a:lnSpc>
                <a:spcPts val="9770"/>
              </a:lnSpc>
              <a:spcBef>
                <a:spcPct val="0"/>
              </a:spcBef>
            </a:pPr>
            <a:r>
              <a:rPr lang="en-US" sz="6978">
                <a:solidFill>
                  <a:srgbClr val="05066D"/>
                </a:solidFill>
                <a:latin typeface="Cocomat Pro Bold"/>
              </a:rPr>
              <a:t>Best Model to use</a:t>
            </a:r>
          </a:p>
        </p:txBody>
      </p:sp>
      <p:grpSp>
        <p:nvGrpSpPr>
          <p:cNvPr id="4" name="Group 4"/>
          <p:cNvGrpSpPr/>
          <p:nvPr/>
        </p:nvGrpSpPr>
        <p:grpSpPr>
          <a:xfrm>
            <a:off x="102905" y="5907728"/>
            <a:ext cx="4861616" cy="1199769"/>
            <a:chOff x="0" y="0"/>
            <a:chExt cx="819032" cy="202124"/>
          </a:xfrm>
        </p:grpSpPr>
        <p:sp>
          <p:nvSpPr>
            <p:cNvPr id="5" name="Freeform 5"/>
            <p:cNvSpPr/>
            <p:nvPr/>
          </p:nvSpPr>
          <p:spPr>
            <a:xfrm>
              <a:off x="0" y="0"/>
              <a:ext cx="819032" cy="202124"/>
            </a:xfrm>
            <a:custGeom>
              <a:avLst/>
              <a:gdLst/>
              <a:ahLst/>
              <a:cxnLst/>
              <a:rect l="l" t="t" r="r" b="b"/>
              <a:pathLst>
                <a:path w="819032" h="202124">
                  <a:moveTo>
                    <a:pt x="27072" y="0"/>
                  </a:moveTo>
                  <a:lnTo>
                    <a:pt x="791960" y="0"/>
                  </a:lnTo>
                  <a:cubicBezTo>
                    <a:pt x="806912" y="0"/>
                    <a:pt x="819032" y="12120"/>
                    <a:pt x="819032" y="27072"/>
                  </a:cubicBezTo>
                  <a:lnTo>
                    <a:pt x="819032" y="175052"/>
                  </a:lnTo>
                  <a:cubicBezTo>
                    <a:pt x="819032" y="190004"/>
                    <a:pt x="806912" y="202124"/>
                    <a:pt x="791960" y="202124"/>
                  </a:cubicBezTo>
                  <a:lnTo>
                    <a:pt x="27072" y="202124"/>
                  </a:lnTo>
                  <a:cubicBezTo>
                    <a:pt x="12120" y="202124"/>
                    <a:pt x="0" y="190004"/>
                    <a:pt x="0" y="175052"/>
                  </a:cubicBezTo>
                  <a:lnTo>
                    <a:pt x="0" y="27072"/>
                  </a:lnTo>
                  <a:cubicBezTo>
                    <a:pt x="0" y="12120"/>
                    <a:pt x="12120" y="0"/>
                    <a:pt x="27072" y="0"/>
                  </a:cubicBezTo>
                  <a:close/>
                </a:path>
              </a:pathLst>
            </a:custGeom>
            <a:solidFill>
              <a:srgbClr val="3B365F"/>
            </a:solidFill>
            <a:ln cap="sq">
              <a:noFill/>
              <a:prstDash val="solid"/>
              <a:miter/>
            </a:ln>
          </p:spPr>
          <p:txBody>
            <a:bodyPr/>
            <a:lstStyle/>
            <a:p>
              <a:endParaRPr lang="en-SG"/>
            </a:p>
          </p:txBody>
        </p:sp>
        <p:sp>
          <p:nvSpPr>
            <p:cNvPr id="6" name="TextBox 6"/>
            <p:cNvSpPr txBox="1"/>
            <p:nvPr/>
          </p:nvSpPr>
          <p:spPr>
            <a:xfrm>
              <a:off x="0" y="-47625"/>
              <a:ext cx="819032" cy="249749"/>
            </a:xfrm>
            <a:prstGeom prst="rect">
              <a:avLst/>
            </a:prstGeom>
          </p:spPr>
          <p:txBody>
            <a:bodyPr lIns="50800" tIns="50800" rIns="50800" bIns="50800" rtlCol="0" anchor="ctr"/>
            <a:lstStyle/>
            <a:p>
              <a:pPr algn="ctr">
                <a:lnSpc>
                  <a:spcPts val="4140"/>
                </a:lnSpc>
              </a:pPr>
              <a:r>
                <a:rPr lang="en-US" sz="3000" spc="294">
                  <a:solidFill>
                    <a:srgbClr val="FBFAF8"/>
                  </a:solidFill>
                  <a:latin typeface="Montserrat"/>
                </a:rPr>
                <a:t>Mean Squared Error</a:t>
              </a:r>
            </a:p>
          </p:txBody>
        </p:sp>
      </p:grpSp>
      <p:sp>
        <p:nvSpPr>
          <p:cNvPr id="7" name="TextBox 7"/>
          <p:cNvSpPr txBox="1"/>
          <p:nvPr/>
        </p:nvSpPr>
        <p:spPr>
          <a:xfrm>
            <a:off x="289742" y="5038725"/>
            <a:ext cx="4487942" cy="87122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FFFFFF"/>
                </a:solidFill>
                <a:latin typeface="Cocomat Pro Heavy"/>
              </a:rPr>
              <a:t>21074000.61</a:t>
            </a:r>
          </a:p>
        </p:txBody>
      </p:sp>
      <p:sp>
        <p:nvSpPr>
          <p:cNvPr id="8" name="TextBox 8"/>
          <p:cNvSpPr txBox="1"/>
          <p:nvPr/>
        </p:nvSpPr>
        <p:spPr>
          <a:xfrm>
            <a:off x="1028700" y="2061493"/>
            <a:ext cx="10981596" cy="3322266"/>
          </a:xfrm>
          <a:prstGeom prst="rect">
            <a:avLst/>
          </a:prstGeom>
        </p:spPr>
        <p:txBody>
          <a:bodyPr lIns="0" tIns="0" rIns="0" bIns="0" rtlCol="0" anchor="t">
            <a:spAutoFit/>
          </a:bodyPr>
          <a:lstStyle/>
          <a:p>
            <a:pPr>
              <a:lnSpc>
                <a:spcPts val="3782"/>
              </a:lnSpc>
            </a:pPr>
            <a:r>
              <a:rPr lang="en-US" sz="2702" dirty="0">
                <a:solidFill>
                  <a:srgbClr val="000000"/>
                </a:solidFill>
                <a:latin typeface="Raleway Bold"/>
              </a:rPr>
              <a:t>The best model to use would be the </a:t>
            </a:r>
            <a:r>
              <a:rPr lang="en-US" sz="2702" dirty="0" err="1">
                <a:solidFill>
                  <a:srgbClr val="000000"/>
                </a:solidFill>
                <a:latin typeface="Raleway Bold"/>
              </a:rPr>
              <a:t>RandomForestTree</a:t>
            </a:r>
            <a:r>
              <a:rPr lang="en-US" sz="2702" dirty="0">
                <a:solidFill>
                  <a:srgbClr val="000000"/>
                </a:solidFill>
                <a:latin typeface="Raleway Bold"/>
              </a:rPr>
              <a:t> model.</a:t>
            </a:r>
          </a:p>
          <a:p>
            <a:pPr>
              <a:lnSpc>
                <a:spcPts val="3782"/>
              </a:lnSpc>
            </a:pPr>
            <a:r>
              <a:rPr lang="en-US" sz="2702" dirty="0">
                <a:solidFill>
                  <a:srgbClr val="000000"/>
                </a:solidFill>
                <a:latin typeface="Raleway Bold"/>
              </a:rPr>
              <a:t>With the lowest Mean Squared Error, Mean Absolute Error, Mean Absolute Percentage Error, Root Mean Squared Error, combined with the fact that it has the largest R-squared value, shows that it is the best model to use to predict the hospital cost through regression.</a:t>
            </a:r>
          </a:p>
          <a:p>
            <a:pPr>
              <a:lnSpc>
                <a:spcPts val="3782"/>
              </a:lnSpc>
              <a:spcBef>
                <a:spcPct val="0"/>
              </a:spcBef>
            </a:pPr>
            <a:endParaRPr lang="en-US" sz="2702" dirty="0">
              <a:solidFill>
                <a:srgbClr val="000000"/>
              </a:solidFill>
              <a:latin typeface="Raleway Bold"/>
            </a:endParaRPr>
          </a:p>
        </p:txBody>
      </p:sp>
      <p:grpSp>
        <p:nvGrpSpPr>
          <p:cNvPr id="9" name="Group 9"/>
          <p:cNvGrpSpPr/>
          <p:nvPr/>
        </p:nvGrpSpPr>
        <p:grpSpPr>
          <a:xfrm>
            <a:off x="5293568" y="5909945"/>
            <a:ext cx="4861616" cy="1199769"/>
            <a:chOff x="0" y="0"/>
            <a:chExt cx="819032" cy="202124"/>
          </a:xfrm>
        </p:grpSpPr>
        <p:sp>
          <p:nvSpPr>
            <p:cNvPr id="10" name="Freeform 10"/>
            <p:cNvSpPr/>
            <p:nvPr/>
          </p:nvSpPr>
          <p:spPr>
            <a:xfrm>
              <a:off x="0" y="0"/>
              <a:ext cx="819032" cy="202124"/>
            </a:xfrm>
            <a:custGeom>
              <a:avLst/>
              <a:gdLst/>
              <a:ahLst/>
              <a:cxnLst/>
              <a:rect l="l" t="t" r="r" b="b"/>
              <a:pathLst>
                <a:path w="819032" h="202124">
                  <a:moveTo>
                    <a:pt x="27072" y="0"/>
                  </a:moveTo>
                  <a:lnTo>
                    <a:pt x="791960" y="0"/>
                  </a:lnTo>
                  <a:cubicBezTo>
                    <a:pt x="806912" y="0"/>
                    <a:pt x="819032" y="12120"/>
                    <a:pt x="819032" y="27072"/>
                  </a:cubicBezTo>
                  <a:lnTo>
                    <a:pt x="819032" y="175052"/>
                  </a:lnTo>
                  <a:cubicBezTo>
                    <a:pt x="819032" y="190004"/>
                    <a:pt x="806912" y="202124"/>
                    <a:pt x="791960" y="202124"/>
                  </a:cubicBezTo>
                  <a:lnTo>
                    <a:pt x="27072" y="202124"/>
                  </a:lnTo>
                  <a:cubicBezTo>
                    <a:pt x="12120" y="202124"/>
                    <a:pt x="0" y="190004"/>
                    <a:pt x="0" y="175052"/>
                  </a:cubicBezTo>
                  <a:lnTo>
                    <a:pt x="0" y="27072"/>
                  </a:lnTo>
                  <a:cubicBezTo>
                    <a:pt x="0" y="12120"/>
                    <a:pt x="12120" y="0"/>
                    <a:pt x="27072" y="0"/>
                  </a:cubicBezTo>
                  <a:close/>
                </a:path>
              </a:pathLst>
            </a:custGeom>
            <a:solidFill>
              <a:srgbClr val="3B365F"/>
            </a:solidFill>
            <a:ln cap="sq">
              <a:noFill/>
              <a:prstDash val="solid"/>
              <a:miter/>
            </a:ln>
          </p:spPr>
          <p:txBody>
            <a:bodyPr/>
            <a:lstStyle/>
            <a:p>
              <a:endParaRPr lang="en-SG"/>
            </a:p>
          </p:txBody>
        </p:sp>
        <p:sp>
          <p:nvSpPr>
            <p:cNvPr id="11" name="TextBox 11"/>
            <p:cNvSpPr txBox="1"/>
            <p:nvPr/>
          </p:nvSpPr>
          <p:spPr>
            <a:xfrm>
              <a:off x="0" y="-47625"/>
              <a:ext cx="819032" cy="249749"/>
            </a:xfrm>
            <a:prstGeom prst="rect">
              <a:avLst/>
            </a:prstGeom>
          </p:spPr>
          <p:txBody>
            <a:bodyPr lIns="50800" tIns="50800" rIns="50800" bIns="50800" rtlCol="0" anchor="ctr"/>
            <a:lstStyle/>
            <a:p>
              <a:pPr algn="ctr">
                <a:lnSpc>
                  <a:spcPts val="4140"/>
                </a:lnSpc>
              </a:pPr>
              <a:r>
                <a:rPr lang="en-US" sz="3000" spc="294">
                  <a:solidFill>
                    <a:srgbClr val="FBFAF8"/>
                  </a:solidFill>
                  <a:latin typeface="Montserrat"/>
                </a:rPr>
                <a:t>Mean Absolute Error</a:t>
              </a:r>
            </a:p>
          </p:txBody>
        </p:sp>
      </p:grpSp>
      <p:sp>
        <p:nvSpPr>
          <p:cNvPr id="12" name="TextBox 12"/>
          <p:cNvSpPr txBox="1"/>
          <p:nvPr/>
        </p:nvSpPr>
        <p:spPr>
          <a:xfrm>
            <a:off x="6047056" y="5050296"/>
            <a:ext cx="3347199" cy="871220"/>
          </a:xfrm>
          <a:prstGeom prst="rect">
            <a:avLst/>
          </a:prstGeom>
        </p:spPr>
        <p:txBody>
          <a:bodyPr wrap="square" lIns="0" tIns="0" rIns="0" bIns="0" rtlCol="0" anchor="t">
            <a:spAutoFit/>
          </a:bodyPr>
          <a:lstStyle/>
          <a:p>
            <a:pPr marL="0" lvl="0" indent="0" algn="ctr">
              <a:lnSpc>
                <a:spcPts val="7000"/>
              </a:lnSpc>
              <a:spcBef>
                <a:spcPct val="0"/>
              </a:spcBef>
            </a:pPr>
            <a:r>
              <a:rPr lang="en-US" sz="5000" dirty="0">
                <a:solidFill>
                  <a:srgbClr val="FFFFFF"/>
                </a:solidFill>
                <a:latin typeface="Cocomat Pro Heavy"/>
              </a:rPr>
              <a:t>2591.65</a:t>
            </a:r>
          </a:p>
        </p:txBody>
      </p:sp>
      <p:grpSp>
        <p:nvGrpSpPr>
          <p:cNvPr id="13" name="Group 13"/>
          <p:cNvGrpSpPr/>
          <p:nvPr/>
        </p:nvGrpSpPr>
        <p:grpSpPr>
          <a:xfrm>
            <a:off x="5293568" y="8058531"/>
            <a:ext cx="4861616" cy="1199769"/>
            <a:chOff x="0" y="0"/>
            <a:chExt cx="819032" cy="202124"/>
          </a:xfrm>
        </p:grpSpPr>
        <p:sp>
          <p:nvSpPr>
            <p:cNvPr id="14" name="Freeform 14"/>
            <p:cNvSpPr/>
            <p:nvPr/>
          </p:nvSpPr>
          <p:spPr>
            <a:xfrm>
              <a:off x="0" y="0"/>
              <a:ext cx="819032" cy="202124"/>
            </a:xfrm>
            <a:custGeom>
              <a:avLst/>
              <a:gdLst/>
              <a:ahLst/>
              <a:cxnLst/>
              <a:rect l="l" t="t" r="r" b="b"/>
              <a:pathLst>
                <a:path w="819032" h="202124">
                  <a:moveTo>
                    <a:pt x="27072" y="0"/>
                  </a:moveTo>
                  <a:lnTo>
                    <a:pt x="791960" y="0"/>
                  </a:lnTo>
                  <a:cubicBezTo>
                    <a:pt x="806912" y="0"/>
                    <a:pt x="819032" y="12120"/>
                    <a:pt x="819032" y="27072"/>
                  </a:cubicBezTo>
                  <a:lnTo>
                    <a:pt x="819032" y="175052"/>
                  </a:lnTo>
                  <a:cubicBezTo>
                    <a:pt x="819032" y="190004"/>
                    <a:pt x="806912" y="202124"/>
                    <a:pt x="791960" y="202124"/>
                  </a:cubicBezTo>
                  <a:lnTo>
                    <a:pt x="27072" y="202124"/>
                  </a:lnTo>
                  <a:cubicBezTo>
                    <a:pt x="12120" y="202124"/>
                    <a:pt x="0" y="190004"/>
                    <a:pt x="0" y="175052"/>
                  </a:cubicBezTo>
                  <a:lnTo>
                    <a:pt x="0" y="27072"/>
                  </a:lnTo>
                  <a:cubicBezTo>
                    <a:pt x="0" y="12120"/>
                    <a:pt x="12120" y="0"/>
                    <a:pt x="27072" y="0"/>
                  </a:cubicBezTo>
                  <a:close/>
                </a:path>
              </a:pathLst>
            </a:custGeom>
            <a:solidFill>
              <a:srgbClr val="3B365F"/>
            </a:solidFill>
            <a:ln cap="sq">
              <a:noFill/>
              <a:prstDash val="solid"/>
              <a:miter/>
            </a:ln>
          </p:spPr>
          <p:txBody>
            <a:bodyPr/>
            <a:lstStyle/>
            <a:p>
              <a:endParaRPr lang="en-SG"/>
            </a:p>
          </p:txBody>
        </p:sp>
        <p:sp>
          <p:nvSpPr>
            <p:cNvPr id="15" name="TextBox 15"/>
            <p:cNvSpPr txBox="1"/>
            <p:nvPr/>
          </p:nvSpPr>
          <p:spPr>
            <a:xfrm>
              <a:off x="0" y="-47625"/>
              <a:ext cx="819032" cy="249749"/>
            </a:xfrm>
            <a:prstGeom prst="rect">
              <a:avLst/>
            </a:prstGeom>
          </p:spPr>
          <p:txBody>
            <a:bodyPr lIns="50800" tIns="50800" rIns="50800" bIns="50800" rtlCol="0" anchor="ctr"/>
            <a:lstStyle/>
            <a:p>
              <a:pPr algn="ctr">
                <a:lnSpc>
                  <a:spcPts val="4140"/>
                </a:lnSpc>
              </a:pPr>
              <a:r>
                <a:rPr lang="en-US" sz="3000" spc="294">
                  <a:solidFill>
                    <a:srgbClr val="FBFAF8"/>
                  </a:solidFill>
                  <a:latin typeface="Montserrat"/>
                </a:rPr>
                <a:t>Mean Absolute Percentage Error</a:t>
              </a:r>
            </a:p>
          </p:txBody>
        </p:sp>
      </p:grpSp>
      <p:sp>
        <p:nvSpPr>
          <p:cNvPr id="16" name="TextBox 16"/>
          <p:cNvSpPr txBox="1"/>
          <p:nvPr/>
        </p:nvSpPr>
        <p:spPr>
          <a:xfrm>
            <a:off x="1752961" y="7187311"/>
            <a:ext cx="1561505" cy="87122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FFFFFF"/>
                </a:solidFill>
                <a:latin typeface="Cocomat Pro Heavy"/>
              </a:rPr>
              <a:t>0.86</a:t>
            </a:r>
          </a:p>
        </p:txBody>
      </p:sp>
      <p:grpSp>
        <p:nvGrpSpPr>
          <p:cNvPr id="17" name="Group 17"/>
          <p:cNvGrpSpPr/>
          <p:nvPr/>
        </p:nvGrpSpPr>
        <p:grpSpPr>
          <a:xfrm>
            <a:off x="102905" y="8058531"/>
            <a:ext cx="4861616" cy="1199769"/>
            <a:chOff x="0" y="0"/>
            <a:chExt cx="819032" cy="202124"/>
          </a:xfrm>
        </p:grpSpPr>
        <p:sp>
          <p:nvSpPr>
            <p:cNvPr id="18" name="Freeform 18"/>
            <p:cNvSpPr/>
            <p:nvPr/>
          </p:nvSpPr>
          <p:spPr>
            <a:xfrm>
              <a:off x="0" y="0"/>
              <a:ext cx="819032" cy="202124"/>
            </a:xfrm>
            <a:custGeom>
              <a:avLst/>
              <a:gdLst/>
              <a:ahLst/>
              <a:cxnLst/>
              <a:rect l="l" t="t" r="r" b="b"/>
              <a:pathLst>
                <a:path w="819032" h="202124">
                  <a:moveTo>
                    <a:pt x="27072" y="0"/>
                  </a:moveTo>
                  <a:lnTo>
                    <a:pt x="791960" y="0"/>
                  </a:lnTo>
                  <a:cubicBezTo>
                    <a:pt x="806912" y="0"/>
                    <a:pt x="819032" y="12120"/>
                    <a:pt x="819032" y="27072"/>
                  </a:cubicBezTo>
                  <a:lnTo>
                    <a:pt x="819032" y="175052"/>
                  </a:lnTo>
                  <a:cubicBezTo>
                    <a:pt x="819032" y="190004"/>
                    <a:pt x="806912" y="202124"/>
                    <a:pt x="791960" y="202124"/>
                  </a:cubicBezTo>
                  <a:lnTo>
                    <a:pt x="27072" y="202124"/>
                  </a:lnTo>
                  <a:cubicBezTo>
                    <a:pt x="12120" y="202124"/>
                    <a:pt x="0" y="190004"/>
                    <a:pt x="0" y="175052"/>
                  </a:cubicBezTo>
                  <a:lnTo>
                    <a:pt x="0" y="27072"/>
                  </a:lnTo>
                  <a:cubicBezTo>
                    <a:pt x="0" y="12120"/>
                    <a:pt x="12120" y="0"/>
                    <a:pt x="27072" y="0"/>
                  </a:cubicBezTo>
                  <a:close/>
                </a:path>
              </a:pathLst>
            </a:custGeom>
            <a:solidFill>
              <a:srgbClr val="3B365F"/>
            </a:solidFill>
            <a:ln cap="sq">
              <a:noFill/>
              <a:prstDash val="solid"/>
              <a:miter/>
            </a:ln>
          </p:spPr>
          <p:txBody>
            <a:bodyPr/>
            <a:lstStyle/>
            <a:p>
              <a:endParaRPr lang="en-SG"/>
            </a:p>
          </p:txBody>
        </p:sp>
        <p:sp>
          <p:nvSpPr>
            <p:cNvPr id="19" name="TextBox 19"/>
            <p:cNvSpPr txBox="1"/>
            <p:nvPr/>
          </p:nvSpPr>
          <p:spPr>
            <a:xfrm>
              <a:off x="0" y="-47625"/>
              <a:ext cx="819032" cy="249749"/>
            </a:xfrm>
            <a:prstGeom prst="rect">
              <a:avLst/>
            </a:prstGeom>
          </p:spPr>
          <p:txBody>
            <a:bodyPr lIns="50800" tIns="50800" rIns="50800" bIns="50800" rtlCol="0" anchor="ctr"/>
            <a:lstStyle/>
            <a:p>
              <a:pPr algn="ctr">
                <a:lnSpc>
                  <a:spcPts val="4140"/>
                </a:lnSpc>
              </a:pPr>
              <a:r>
                <a:rPr lang="en-US" sz="3000" spc="294">
                  <a:solidFill>
                    <a:srgbClr val="FBFAF8"/>
                  </a:solidFill>
                  <a:latin typeface="Montserrat"/>
                </a:rPr>
                <a:t>R-sqaured Score</a:t>
              </a:r>
            </a:p>
          </p:txBody>
        </p:sp>
      </p:grpSp>
      <p:sp>
        <p:nvSpPr>
          <p:cNvPr id="20" name="TextBox 20"/>
          <p:cNvSpPr txBox="1"/>
          <p:nvPr/>
        </p:nvSpPr>
        <p:spPr>
          <a:xfrm>
            <a:off x="5820824" y="7187311"/>
            <a:ext cx="3807104" cy="87122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FFFFFF"/>
                </a:solidFill>
                <a:latin typeface="Cocomat Pro Heavy"/>
              </a:rPr>
              <a:t>36.65%</a:t>
            </a:r>
          </a:p>
        </p:txBody>
      </p:sp>
      <p:grpSp>
        <p:nvGrpSpPr>
          <p:cNvPr id="21" name="Group 21"/>
          <p:cNvGrpSpPr/>
          <p:nvPr/>
        </p:nvGrpSpPr>
        <p:grpSpPr>
          <a:xfrm>
            <a:off x="10303052" y="8058531"/>
            <a:ext cx="4861616" cy="1199769"/>
            <a:chOff x="0" y="0"/>
            <a:chExt cx="819032" cy="202124"/>
          </a:xfrm>
        </p:grpSpPr>
        <p:sp>
          <p:nvSpPr>
            <p:cNvPr id="22" name="Freeform 22"/>
            <p:cNvSpPr/>
            <p:nvPr/>
          </p:nvSpPr>
          <p:spPr>
            <a:xfrm>
              <a:off x="0" y="0"/>
              <a:ext cx="819032" cy="202124"/>
            </a:xfrm>
            <a:custGeom>
              <a:avLst/>
              <a:gdLst/>
              <a:ahLst/>
              <a:cxnLst/>
              <a:rect l="l" t="t" r="r" b="b"/>
              <a:pathLst>
                <a:path w="819032" h="202124">
                  <a:moveTo>
                    <a:pt x="27072" y="0"/>
                  </a:moveTo>
                  <a:lnTo>
                    <a:pt x="791960" y="0"/>
                  </a:lnTo>
                  <a:cubicBezTo>
                    <a:pt x="806912" y="0"/>
                    <a:pt x="819032" y="12120"/>
                    <a:pt x="819032" y="27072"/>
                  </a:cubicBezTo>
                  <a:lnTo>
                    <a:pt x="819032" y="175052"/>
                  </a:lnTo>
                  <a:cubicBezTo>
                    <a:pt x="819032" y="190004"/>
                    <a:pt x="806912" y="202124"/>
                    <a:pt x="791960" y="202124"/>
                  </a:cubicBezTo>
                  <a:lnTo>
                    <a:pt x="27072" y="202124"/>
                  </a:lnTo>
                  <a:cubicBezTo>
                    <a:pt x="12120" y="202124"/>
                    <a:pt x="0" y="190004"/>
                    <a:pt x="0" y="175052"/>
                  </a:cubicBezTo>
                  <a:lnTo>
                    <a:pt x="0" y="27072"/>
                  </a:lnTo>
                  <a:cubicBezTo>
                    <a:pt x="0" y="12120"/>
                    <a:pt x="12120" y="0"/>
                    <a:pt x="27072" y="0"/>
                  </a:cubicBezTo>
                  <a:close/>
                </a:path>
              </a:pathLst>
            </a:custGeom>
            <a:solidFill>
              <a:srgbClr val="3B365F"/>
            </a:solidFill>
            <a:ln cap="sq">
              <a:noFill/>
              <a:prstDash val="solid"/>
              <a:miter/>
            </a:ln>
          </p:spPr>
          <p:txBody>
            <a:bodyPr/>
            <a:lstStyle/>
            <a:p>
              <a:endParaRPr lang="en-SG"/>
            </a:p>
          </p:txBody>
        </p:sp>
        <p:sp>
          <p:nvSpPr>
            <p:cNvPr id="23" name="TextBox 23"/>
            <p:cNvSpPr txBox="1"/>
            <p:nvPr/>
          </p:nvSpPr>
          <p:spPr>
            <a:xfrm>
              <a:off x="0" y="-47625"/>
              <a:ext cx="819032" cy="249749"/>
            </a:xfrm>
            <a:prstGeom prst="rect">
              <a:avLst/>
            </a:prstGeom>
          </p:spPr>
          <p:txBody>
            <a:bodyPr lIns="50800" tIns="50800" rIns="50800" bIns="50800" rtlCol="0" anchor="ctr"/>
            <a:lstStyle/>
            <a:p>
              <a:pPr algn="ctr">
                <a:lnSpc>
                  <a:spcPts val="4140"/>
                </a:lnSpc>
              </a:pPr>
              <a:r>
                <a:rPr lang="en-US" sz="3000" spc="294">
                  <a:solidFill>
                    <a:srgbClr val="FBFAF8"/>
                  </a:solidFill>
                  <a:latin typeface="Montserrat"/>
                </a:rPr>
                <a:t>Root Mean Sqaure Error</a:t>
              </a:r>
            </a:p>
          </p:txBody>
        </p:sp>
      </p:grpSp>
      <p:sp>
        <p:nvSpPr>
          <p:cNvPr id="24" name="TextBox 24"/>
          <p:cNvSpPr txBox="1"/>
          <p:nvPr/>
        </p:nvSpPr>
        <p:spPr>
          <a:xfrm>
            <a:off x="11413429" y="7187311"/>
            <a:ext cx="2541151" cy="87122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FFFFFF"/>
                </a:solidFill>
                <a:latin typeface="Cocomat Pro Heavy"/>
              </a:rPr>
              <a:t>4853.14</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sp>
        <p:nvSpPr>
          <p:cNvPr id="2" name="Freeform 2"/>
          <p:cNvSpPr/>
          <p:nvPr/>
        </p:nvSpPr>
        <p:spPr>
          <a:xfrm>
            <a:off x="14091430" y="3261461"/>
            <a:ext cx="5188226" cy="7200900"/>
          </a:xfrm>
          <a:custGeom>
            <a:avLst/>
            <a:gdLst/>
            <a:ahLst/>
            <a:cxnLst/>
            <a:rect l="l" t="t" r="r" b="b"/>
            <a:pathLst>
              <a:path w="5188226" h="7200900">
                <a:moveTo>
                  <a:pt x="0" y="0"/>
                </a:moveTo>
                <a:lnTo>
                  <a:pt x="5188226" y="0"/>
                </a:lnTo>
                <a:lnTo>
                  <a:pt x="5188226"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grpSp>
        <p:nvGrpSpPr>
          <p:cNvPr id="3" name="Group 3"/>
          <p:cNvGrpSpPr/>
          <p:nvPr/>
        </p:nvGrpSpPr>
        <p:grpSpPr>
          <a:xfrm>
            <a:off x="1028700" y="3261461"/>
            <a:ext cx="13062730" cy="5677421"/>
            <a:chOff x="0" y="0"/>
            <a:chExt cx="3693177" cy="1605156"/>
          </a:xfrm>
        </p:grpSpPr>
        <p:sp>
          <p:nvSpPr>
            <p:cNvPr id="4" name="Freeform 4"/>
            <p:cNvSpPr/>
            <p:nvPr/>
          </p:nvSpPr>
          <p:spPr>
            <a:xfrm>
              <a:off x="0" y="0"/>
              <a:ext cx="3693177" cy="1605156"/>
            </a:xfrm>
            <a:custGeom>
              <a:avLst/>
              <a:gdLst/>
              <a:ahLst/>
              <a:cxnLst/>
              <a:rect l="l" t="t" r="r" b="b"/>
              <a:pathLst>
                <a:path w="3693177" h="1605156">
                  <a:moveTo>
                    <a:pt x="30226" y="0"/>
                  </a:moveTo>
                  <a:lnTo>
                    <a:pt x="3662951" y="0"/>
                  </a:lnTo>
                  <a:cubicBezTo>
                    <a:pt x="3670967" y="0"/>
                    <a:pt x="3678656" y="3185"/>
                    <a:pt x="3684324" y="8853"/>
                  </a:cubicBezTo>
                  <a:cubicBezTo>
                    <a:pt x="3689993" y="14522"/>
                    <a:pt x="3693177" y="22210"/>
                    <a:pt x="3693177" y="30226"/>
                  </a:cubicBezTo>
                  <a:lnTo>
                    <a:pt x="3693177" y="1574930"/>
                  </a:lnTo>
                  <a:cubicBezTo>
                    <a:pt x="3693177" y="1582946"/>
                    <a:pt x="3689993" y="1590635"/>
                    <a:pt x="3684324" y="1596303"/>
                  </a:cubicBezTo>
                  <a:cubicBezTo>
                    <a:pt x="3678656" y="1601972"/>
                    <a:pt x="3670967" y="1605156"/>
                    <a:pt x="3662951" y="1605156"/>
                  </a:cubicBezTo>
                  <a:lnTo>
                    <a:pt x="30226" y="1605156"/>
                  </a:lnTo>
                  <a:cubicBezTo>
                    <a:pt x="22210" y="1605156"/>
                    <a:pt x="14522" y="1601972"/>
                    <a:pt x="8853" y="1596303"/>
                  </a:cubicBezTo>
                  <a:cubicBezTo>
                    <a:pt x="3185" y="1590635"/>
                    <a:pt x="0" y="1582946"/>
                    <a:pt x="0" y="1574930"/>
                  </a:cubicBezTo>
                  <a:lnTo>
                    <a:pt x="0" y="30226"/>
                  </a:lnTo>
                  <a:cubicBezTo>
                    <a:pt x="0" y="22210"/>
                    <a:pt x="3185" y="14522"/>
                    <a:pt x="8853" y="8853"/>
                  </a:cubicBezTo>
                  <a:cubicBezTo>
                    <a:pt x="14522" y="3185"/>
                    <a:pt x="22210" y="0"/>
                    <a:pt x="30226" y="0"/>
                  </a:cubicBezTo>
                  <a:close/>
                </a:path>
              </a:pathLst>
            </a:custGeom>
            <a:solidFill>
              <a:srgbClr val="FFFFFF"/>
            </a:solidFill>
          </p:spPr>
          <p:txBody>
            <a:bodyPr/>
            <a:lstStyle/>
            <a:p>
              <a:endParaRPr lang="en-SG"/>
            </a:p>
          </p:txBody>
        </p:sp>
        <p:sp>
          <p:nvSpPr>
            <p:cNvPr id="5" name="TextBox 5"/>
            <p:cNvSpPr txBox="1"/>
            <p:nvPr/>
          </p:nvSpPr>
          <p:spPr>
            <a:xfrm>
              <a:off x="0" y="-38100"/>
              <a:ext cx="3693177" cy="1643256"/>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331650" y="3614462"/>
            <a:ext cx="12404627" cy="5013683"/>
          </a:xfrm>
          <a:prstGeom prst="rect">
            <a:avLst/>
          </a:prstGeom>
        </p:spPr>
        <p:txBody>
          <a:bodyPr lIns="0" tIns="0" rIns="0" bIns="0" rtlCol="0" anchor="t">
            <a:spAutoFit/>
          </a:bodyPr>
          <a:lstStyle/>
          <a:p>
            <a:pPr algn="ctr">
              <a:lnSpc>
                <a:spcPts val="4961"/>
              </a:lnSpc>
            </a:pPr>
            <a:r>
              <a:rPr lang="en-US" sz="3543">
                <a:solidFill>
                  <a:srgbClr val="355A92"/>
                </a:solidFill>
                <a:latin typeface="Sniglet"/>
              </a:rPr>
              <a:t>Regression in machine learning is a powerful tool to predict outcomes based on data. Be it simple linear regression between two variables or more complex models like multiple linear or polynomial regression, the goal remains to uncover patterns and make accurate predictions. </a:t>
            </a:r>
          </a:p>
          <a:p>
            <a:pPr algn="ctr">
              <a:lnSpc>
                <a:spcPts val="4961"/>
              </a:lnSpc>
            </a:pPr>
            <a:r>
              <a:rPr lang="en-US" sz="3543">
                <a:solidFill>
                  <a:srgbClr val="355A92"/>
                </a:solidFill>
                <a:latin typeface="Sniglet"/>
              </a:rPr>
              <a:t>The success of regression models relies on careful feature selection,  consider potential biases, and continuously refine the model to ensure its effectiveness in real-world scenarios</a:t>
            </a:r>
          </a:p>
        </p:txBody>
      </p:sp>
      <p:sp>
        <p:nvSpPr>
          <p:cNvPr id="7" name="TextBox 7"/>
          <p:cNvSpPr txBox="1"/>
          <p:nvPr/>
        </p:nvSpPr>
        <p:spPr>
          <a:xfrm>
            <a:off x="1963848" y="762000"/>
            <a:ext cx="11192433" cy="2381615"/>
          </a:xfrm>
          <a:prstGeom prst="rect">
            <a:avLst/>
          </a:prstGeom>
        </p:spPr>
        <p:txBody>
          <a:bodyPr lIns="0" tIns="0" rIns="0" bIns="0" rtlCol="0" anchor="t">
            <a:spAutoFit/>
          </a:bodyPr>
          <a:lstStyle/>
          <a:p>
            <a:pPr algn="ctr">
              <a:lnSpc>
                <a:spcPts val="19453"/>
              </a:lnSpc>
              <a:spcBef>
                <a:spcPct val="0"/>
              </a:spcBef>
            </a:pPr>
            <a:r>
              <a:rPr lang="en-US" sz="13895">
                <a:solidFill>
                  <a:srgbClr val="FBFAF8"/>
                </a:solidFill>
                <a:latin typeface="Blueberry"/>
              </a:rPr>
              <a:t>Conclusion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735272" y="-889902"/>
            <a:ext cx="4991149" cy="7541571"/>
          </a:xfrm>
          <a:custGeom>
            <a:avLst/>
            <a:gdLst/>
            <a:ahLst/>
            <a:cxnLst/>
            <a:rect l="l" t="t" r="r" b="b"/>
            <a:pathLst>
              <a:path w="4991149" h="7541571">
                <a:moveTo>
                  <a:pt x="0" y="0"/>
                </a:moveTo>
                <a:lnTo>
                  <a:pt x="4991149" y="0"/>
                </a:lnTo>
                <a:lnTo>
                  <a:pt x="4991149" y="7541572"/>
                </a:lnTo>
                <a:lnTo>
                  <a:pt x="0" y="7541572"/>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rot="676522">
            <a:off x="15003132" y="206268"/>
            <a:ext cx="2832747" cy="2353541"/>
          </a:xfrm>
          <a:custGeom>
            <a:avLst/>
            <a:gdLst/>
            <a:ahLst/>
            <a:cxnLst/>
            <a:rect l="l" t="t" r="r" b="b"/>
            <a:pathLst>
              <a:path w="2832747" h="2353541">
                <a:moveTo>
                  <a:pt x="0" y="0"/>
                </a:moveTo>
                <a:lnTo>
                  <a:pt x="2832747" y="0"/>
                </a:lnTo>
                <a:lnTo>
                  <a:pt x="2832747" y="2353541"/>
                </a:lnTo>
                <a:lnTo>
                  <a:pt x="0" y="23535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4" name="TextBox 4"/>
          <p:cNvSpPr txBox="1"/>
          <p:nvPr/>
        </p:nvSpPr>
        <p:spPr>
          <a:xfrm>
            <a:off x="3675514" y="2528282"/>
            <a:ext cx="2811895" cy="2514223"/>
          </a:xfrm>
          <a:prstGeom prst="rect">
            <a:avLst/>
          </a:prstGeom>
        </p:spPr>
        <p:txBody>
          <a:bodyPr lIns="0" tIns="0" rIns="0" bIns="0" rtlCol="0" anchor="t">
            <a:spAutoFit/>
          </a:bodyPr>
          <a:lstStyle/>
          <a:p>
            <a:pPr algn="ctr">
              <a:lnSpc>
                <a:spcPts val="20495"/>
              </a:lnSpc>
            </a:pPr>
            <a:r>
              <a:rPr lang="en-US" sz="14639">
                <a:solidFill>
                  <a:srgbClr val="05066D"/>
                </a:solidFill>
                <a:latin typeface="Cocomat Pro Heavy"/>
              </a:rPr>
              <a:t>1</a:t>
            </a:r>
          </a:p>
        </p:txBody>
      </p:sp>
      <p:sp>
        <p:nvSpPr>
          <p:cNvPr id="5" name="TextBox 5"/>
          <p:cNvSpPr txBox="1"/>
          <p:nvPr/>
        </p:nvSpPr>
        <p:spPr>
          <a:xfrm>
            <a:off x="3312542" y="4557329"/>
            <a:ext cx="3757894" cy="1571625"/>
          </a:xfrm>
          <a:prstGeom prst="rect">
            <a:avLst/>
          </a:prstGeom>
        </p:spPr>
        <p:txBody>
          <a:bodyPr lIns="0" tIns="0" rIns="0" bIns="0" rtlCol="0" anchor="t">
            <a:spAutoFit/>
          </a:bodyPr>
          <a:lstStyle/>
          <a:p>
            <a:pPr marL="0" lvl="0" indent="0" algn="ctr">
              <a:lnSpc>
                <a:spcPts val="6299"/>
              </a:lnSpc>
              <a:spcBef>
                <a:spcPct val="0"/>
              </a:spcBef>
            </a:pPr>
            <a:r>
              <a:rPr lang="en-US" sz="4500">
                <a:solidFill>
                  <a:srgbClr val="337096"/>
                </a:solidFill>
                <a:latin typeface="Raleway Bold"/>
              </a:rPr>
              <a:t>Data Exploration</a:t>
            </a:r>
          </a:p>
        </p:txBody>
      </p:sp>
      <p:sp>
        <p:nvSpPr>
          <p:cNvPr id="6" name="TextBox 6"/>
          <p:cNvSpPr txBox="1"/>
          <p:nvPr/>
        </p:nvSpPr>
        <p:spPr>
          <a:xfrm>
            <a:off x="7660334" y="2573931"/>
            <a:ext cx="2811895" cy="2514223"/>
          </a:xfrm>
          <a:prstGeom prst="rect">
            <a:avLst/>
          </a:prstGeom>
        </p:spPr>
        <p:txBody>
          <a:bodyPr lIns="0" tIns="0" rIns="0" bIns="0" rtlCol="0" anchor="t">
            <a:spAutoFit/>
          </a:bodyPr>
          <a:lstStyle/>
          <a:p>
            <a:pPr algn="ctr">
              <a:lnSpc>
                <a:spcPts val="20495"/>
              </a:lnSpc>
            </a:pPr>
            <a:r>
              <a:rPr lang="en-US" sz="14639">
                <a:solidFill>
                  <a:srgbClr val="05066D"/>
                </a:solidFill>
                <a:latin typeface="Cocomat Pro Heavy"/>
              </a:rPr>
              <a:t>2</a:t>
            </a:r>
          </a:p>
        </p:txBody>
      </p:sp>
      <p:sp>
        <p:nvSpPr>
          <p:cNvPr id="7" name="TextBox 7"/>
          <p:cNvSpPr txBox="1"/>
          <p:nvPr/>
        </p:nvSpPr>
        <p:spPr>
          <a:xfrm>
            <a:off x="11646193" y="2573931"/>
            <a:ext cx="2811895" cy="2514223"/>
          </a:xfrm>
          <a:prstGeom prst="rect">
            <a:avLst/>
          </a:prstGeom>
        </p:spPr>
        <p:txBody>
          <a:bodyPr lIns="0" tIns="0" rIns="0" bIns="0" rtlCol="0" anchor="t">
            <a:spAutoFit/>
          </a:bodyPr>
          <a:lstStyle/>
          <a:p>
            <a:pPr algn="ctr">
              <a:lnSpc>
                <a:spcPts val="20495"/>
              </a:lnSpc>
            </a:pPr>
            <a:r>
              <a:rPr lang="en-US" sz="14639">
                <a:solidFill>
                  <a:srgbClr val="05066D"/>
                </a:solidFill>
                <a:latin typeface="Cocomat Pro Heavy"/>
              </a:rPr>
              <a:t>3</a:t>
            </a:r>
          </a:p>
        </p:txBody>
      </p:sp>
      <p:sp>
        <p:nvSpPr>
          <p:cNvPr id="8" name="TextBox 8"/>
          <p:cNvSpPr txBox="1"/>
          <p:nvPr/>
        </p:nvSpPr>
        <p:spPr>
          <a:xfrm>
            <a:off x="3785541" y="6034611"/>
            <a:ext cx="2811895" cy="2514223"/>
          </a:xfrm>
          <a:prstGeom prst="rect">
            <a:avLst/>
          </a:prstGeom>
        </p:spPr>
        <p:txBody>
          <a:bodyPr lIns="0" tIns="0" rIns="0" bIns="0" rtlCol="0" anchor="t">
            <a:spAutoFit/>
          </a:bodyPr>
          <a:lstStyle/>
          <a:p>
            <a:pPr algn="ctr">
              <a:lnSpc>
                <a:spcPts val="20495"/>
              </a:lnSpc>
            </a:pPr>
            <a:r>
              <a:rPr lang="en-US" sz="14639">
                <a:solidFill>
                  <a:srgbClr val="05066D"/>
                </a:solidFill>
                <a:latin typeface="Cocomat Pro Heavy"/>
              </a:rPr>
              <a:t>4</a:t>
            </a:r>
          </a:p>
        </p:txBody>
      </p:sp>
      <p:sp>
        <p:nvSpPr>
          <p:cNvPr id="9" name="TextBox 9"/>
          <p:cNvSpPr txBox="1"/>
          <p:nvPr/>
        </p:nvSpPr>
        <p:spPr>
          <a:xfrm>
            <a:off x="1028700" y="1481731"/>
            <a:ext cx="16230600" cy="1377949"/>
          </a:xfrm>
          <a:prstGeom prst="rect">
            <a:avLst/>
          </a:prstGeom>
        </p:spPr>
        <p:txBody>
          <a:bodyPr lIns="0" tIns="0" rIns="0" bIns="0" rtlCol="0" anchor="t">
            <a:spAutoFit/>
          </a:bodyPr>
          <a:lstStyle/>
          <a:p>
            <a:pPr marL="0" lvl="0" indent="0" algn="ctr">
              <a:lnSpc>
                <a:spcPts val="11200"/>
              </a:lnSpc>
              <a:spcBef>
                <a:spcPct val="0"/>
              </a:spcBef>
            </a:pPr>
            <a:r>
              <a:rPr lang="en-US" sz="8000">
                <a:solidFill>
                  <a:srgbClr val="05066D"/>
                </a:solidFill>
                <a:latin typeface="Cocomat Pro Bold"/>
              </a:rPr>
              <a:t>TABLE OF CONTENT</a:t>
            </a:r>
          </a:p>
        </p:txBody>
      </p:sp>
      <p:sp>
        <p:nvSpPr>
          <p:cNvPr id="10" name="TextBox 10"/>
          <p:cNvSpPr txBox="1"/>
          <p:nvPr/>
        </p:nvSpPr>
        <p:spPr>
          <a:xfrm>
            <a:off x="7750408" y="5873684"/>
            <a:ext cx="2811895" cy="2544703"/>
          </a:xfrm>
          <a:prstGeom prst="rect">
            <a:avLst/>
          </a:prstGeom>
        </p:spPr>
        <p:txBody>
          <a:bodyPr lIns="0" tIns="0" rIns="0" bIns="0" rtlCol="0" anchor="t">
            <a:spAutoFit/>
          </a:bodyPr>
          <a:lstStyle/>
          <a:p>
            <a:pPr algn="ctr">
              <a:lnSpc>
                <a:spcPts val="20495"/>
              </a:lnSpc>
            </a:pPr>
            <a:r>
              <a:rPr lang="en-US" sz="14639">
                <a:solidFill>
                  <a:srgbClr val="05066D"/>
                </a:solidFill>
                <a:latin typeface="Cocomat Pro Heavy"/>
              </a:rPr>
              <a:t>5</a:t>
            </a:r>
          </a:p>
        </p:txBody>
      </p:sp>
      <p:sp>
        <p:nvSpPr>
          <p:cNvPr id="11" name="TextBox 11"/>
          <p:cNvSpPr txBox="1"/>
          <p:nvPr/>
        </p:nvSpPr>
        <p:spPr>
          <a:xfrm>
            <a:off x="11646193" y="5843204"/>
            <a:ext cx="2811895" cy="2544703"/>
          </a:xfrm>
          <a:prstGeom prst="rect">
            <a:avLst/>
          </a:prstGeom>
        </p:spPr>
        <p:txBody>
          <a:bodyPr lIns="0" tIns="0" rIns="0" bIns="0" rtlCol="0" anchor="t">
            <a:spAutoFit/>
          </a:bodyPr>
          <a:lstStyle/>
          <a:p>
            <a:pPr algn="ctr">
              <a:lnSpc>
                <a:spcPts val="20495"/>
              </a:lnSpc>
            </a:pPr>
            <a:r>
              <a:rPr lang="en-US" sz="14639">
                <a:solidFill>
                  <a:srgbClr val="05066D"/>
                </a:solidFill>
                <a:latin typeface="Cocomat Pro Heavy"/>
              </a:rPr>
              <a:t>6</a:t>
            </a:r>
          </a:p>
        </p:txBody>
      </p:sp>
      <p:sp>
        <p:nvSpPr>
          <p:cNvPr id="12" name="Freeform 12"/>
          <p:cNvSpPr/>
          <p:nvPr/>
        </p:nvSpPr>
        <p:spPr>
          <a:xfrm rot="-4625481">
            <a:off x="-1466874" y="5539714"/>
            <a:ext cx="4991149" cy="7541571"/>
          </a:xfrm>
          <a:custGeom>
            <a:avLst/>
            <a:gdLst/>
            <a:ahLst/>
            <a:cxnLst/>
            <a:rect l="l" t="t" r="r" b="b"/>
            <a:pathLst>
              <a:path w="4991149" h="7541571">
                <a:moveTo>
                  <a:pt x="0" y="0"/>
                </a:moveTo>
                <a:lnTo>
                  <a:pt x="4991148" y="0"/>
                </a:lnTo>
                <a:lnTo>
                  <a:pt x="4991148" y="7541571"/>
                </a:lnTo>
                <a:lnTo>
                  <a:pt x="0" y="7541571"/>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n-SG"/>
          </a:p>
        </p:txBody>
      </p:sp>
      <p:sp>
        <p:nvSpPr>
          <p:cNvPr id="13" name="TextBox 13"/>
          <p:cNvSpPr txBox="1"/>
          <p:nvPr/>
        </p:nvSpPr>
        <p:spPr>
          <a:xfrm>
            <a:off x="7070436" y="4557329"/>
            <a:ext cx="4198215" cy="1571625"/>
          </a:xfrm>
          <a:prstGeom prst="rect">
            <a:avLst/>
          </a:prstGeom>
        </p:spPr>
        <p:txBody>
          <a:bodyPr lIns="0" tIns="0" rIns="0" bIns="0" rtlCol="0" anchor="t">
            <a:spAutoFit/>
          </a:bodyPr>
          <a:lstStyle/>
          <a:p>
            <a:pPr marL="0" lvl="0" indent="0" algn="ctr">
              <a:lnSpc>
                <a:spcPts val="6299"/>
              </a:lnSpc>
              <a:spcBef>
                <a:spcPct val="0"/>
              </a:spcBef>
            </a:pPr>
            <a:r>
              <a:rPr lang="en-US" sz="4500">
                <a:solidFill>
                  <a:srgbClr val="337096"/>
                </a:solidFill>
                <a:latin typeface="Raleway Bold"/>
              </a:rPr>
              <a:t>Data Preprocessing</a:t>
            </a:r>
          </a:p>
        </p:txBody>
      </p:sp>
      <p:sp>
        <p:nvSpPr>
          <p:cNvPr id="14" name="TextBox 14"/>
          <p:cNvSpPr txBox="1"/>
          <p:nvPr/>
        </p:nvSpPr>
        <p:spPr>
          <a:xfrm>
            <a:off x="10953033" y="4557329"/>
            <a:ext cx="4198215" cy="1571625"/>
          </a:xfrm>
          <a:prstGeom prst="rect">
            <a:avLst/>
          </a:prstGeom>
        </p:spPr>
        <p:txBody>
          <a:bodyPr lIns="0" tIns="0" rIns="0" bIns="0" rtlCol="0" anchor="t">
            <a:spAutoFit/>
          </a:bodyPr>
          <a:lstStyle/>
          <a:p>
            <a:pPr marL="0" lvl="0" indent="0" algn="ctr">
              <a:lnSpc>
                <a:spcPts val="6299"/>
              </a:lnSpc>
              <a:spcBef>
                <a:spcPct val="0"/>
              </a:spcBef>
            </a:pPr>
            <a:r>
              <a:rPr lang="en-US" sz="4500">
                <a:solidFill>
                  <a:srgbClr val="337096"/>
                </a:solidFill>
                <a:latin typeface="Raleway Bold"/>
              </a:rPr>
              <a:t> Model building</a:t>
            </a:r>
          </a:p>
        </p:txBody>
      </p:sp>
      <p:sp>
        <p:nvSpPr>
          <p:cNvPr id="15" name="TextBox 15"/>
          <p:cNvSpPr txBox="1"/>
          <p:nvPr/>
        </p:nvSpPr>
        <p:spPr>
          <a:xfrm>
            <a:off x="3092381" y="8060798"/>
            <a:ext cx="4198215" cy="1571625"/>
          </a:xfrm>
          <a:prstGeom prst="rect">
            <a:avLst/>
          </a:prstGeom>
        </p:spPr>
        <p:txBody>
          <a:bodyPr lIns="0" tIns="0" rIns="0" bIns="0" rtlCol="0" anchor="t">
            <a:spAutoFit/>
          </a:bodyPr>
          <a:lstStyle/>
          <a:p>
            <a:pPr marL="0" lvl="0" indent="0" algn="ctr">
              <a:lnSpc>
                <a:spcPts val="6299"/>
              </a:lnSpc>
              <a:spcBef>
                <a:spcPct val="0"/>
              </a:spcBef>
            </a:pPr>
            <a:r>
              <a:rPr lang="en-US" sz="4500">
                <a:solidFill>
                  <a:srgbClr val="337096"/>
                </a:solidFill>
                <a:latin typeface="Raleway Bold"/>
              </a:rPr>
              <a:t>Model Evaluation</a:t>
            </a:r>
          </a:p>
        </p:txBody>
      </p:sp>
      <p:sp>
        <p:nvSpPr>
          <p:cNvPr id="16" name="TextBox 16"/>
          <p:cNvSpPr txBox="1"/>
          <p:nvPr/>
        </p:nvSpPr>
        <p:spPr>
          <a:xfrm>
            <a:off x="7070436" y="8060798"/>
            <a:ext cx="4198215" cy="1571625"/>
          </a:xfrm>
          <a:prstGeom prst="rect">
            <a:avLst/>
          </a:prstGeom>
        </p:spPr>
        <p:txBody>
          <a:bodyPr lIns="0" tIns="0" rIns="0" bIns="0" rtlCol="0" anchor="t">
            <a:spAutoFit/>
          </a:bodyPr>
          <a:lstStyle/>
          <a:p>
            <a:pPr marL="0" lvl="0" indent="0" algn="ctr">
              <a:lnSpc>
                <a:spcPts val="6299"/>
              </a:lnSpc>
              <a:spcBef>
                <a:spcPct val="0"/>
              </a:spcBef>
            </a:pPr>
            <a:r>
              <a:rPr lang="en-US" sz="4500">
                <a:solidFill>
                  <a:srgbClr val="337096"/>
                </a:solidFill>
                <a:latin typeface="Raleway Bold"/>
              </a:rPr>
              <a:t>Model Improvements</a:t>
            </a:r>
          </a:p>
        </p:txBody>
      </p:sp>
      <p:sp>
        <p:nvSpPr>
          <p:cNvPr id="17" name="TextBox 17"/>
          <p:cNvSpPr txBox="1"/>
          <p:nvPr/>
        </p:nvSpPr>
        <p:spPr>
          <a:xfrm>
            <a:off x="10953033" y="8060798"/>
            <a:ext cx="4198215" cy="1571625"/>
          </a:xfrm>
          <a:prstGeom prst="rect">
            <a:avLst/>
          </a:prstGeom>
        </p:spPr>
        <p:txBody>
          <a:bodyPr lIns="0" tIns="0" rIns="0" bIns="0" rtlCol="0" anchor="t">
            <a:spAutoFit/>
          </a:bodyPr>
          <a:lstStyle/>
          <a:p>
            <a:pPr marL="0" lvl="0" indent="0" algn="ctr">
              <a:lnSpc>
                <a:spcPts val="6299"/>
              </a:lnSpc>
              <a:spcBef>
                <a:spcPct val="0"/>
              </a:spcBef>
            </a:pPr>
            <a:r>
              <a:rPr lang="en-US" sz="4500">
                <a:solidFill>
                  <a:srgbClr val="337096"/>
                </a:solidFill>
                <a:latin typeface="Raleway Bold"/>
              </a:rPr>
              <a:t>Results &amp; 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sp>
        <p:nvSpPr>
          <p:cNvPr id="2" name="Freeform 2"/>
          <p:cNvSpPr/>
          <p:nvPr/>
        </p:nvSpPr>
        <p:spPr>
          <a:xfrm rot="1704061" flipH="1" flipV="1">
            <a:off x="13824431" y="5385399"/>
            <a:ext cx="4991149" cy="7541571"/>
          </a:xfrm>
          <a:custGeom>
            <a:avLst/>
            <a:gdLst/>
            <a:ahLst/>
            <a:cxnLst/>
            <a:rect l="l" t="t" r="r" b="b"/>
            <a:pathLst>
              <a:path w="4991149" h="7541571">
                <a:moveTo>
                  <a:pt x="4991149" y="7541572"/>
                </a:moveTo>
                <a:lnTo>
                  <a:pt x="0" y="7541572"/>
                </a:lnTo>
                <a:lnTo>
                  <a:pt x="0" y="0"/>
                </a:lnTo>
                <a:lnTo>
                  <a:pt x="4991149" y="0"/>
                </a:lnTo>
                <a:lnTo>
                  <a:pt x="4991149" y="7541572"/>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rot="1704061" flipH="1" flipV="1">
            <a:off x="11603194" y="525483"/>
            <a:ext cx="8220239" cy="12420690"/>
          </a:xfrm>
          <a:custGeom>
            <a:avLst/>
            <a:gdLst/>
            <a:ahLst/>
            <a:cxnLst/>
            <a:rect l="l" t="t" r="r" b="b"/>
            <a:pathLst>
              <a:path w="8220239" h="12420690">
                <a:moveTo>
                  <a:pt x="8220239" y="12420690"/>
                </a:moveTo>
                <a:lnTo>
                  <a:pt x="0" y="12420690"/>
                </a:lnTo>
                <a:lnTo>
                  <a:pt x="0" y="0"/>
                </a:lnTo>
                <a:lnTo>
                  <a:pt x="8220239" y="0"/>
                </a:lnTo>
                <a:lnTo>
                  <a:pt x="8220239" y="1242069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n-SG"/>
          </a:p>
        </p:txBody>
      </p:sp>
      <p:sp>
        <p:nvSpPr>
          <p:cNvPr id="4" name="Freeform 4"/>
          <p:cNvSpPr/>
          <p:nvPr/>
        </p:nvSpPr>
        <p:spPr>
          <a:xfrm flipH="1">
            <a:off x="11142735" y="2195012"/>
            <a:ext cx="7145265" cy="8091988"/>
          </a:xfrm>
          <a:custGeom>
            <a:avLst/>
            <a:gdLst/>
            <a:ahLst/>
            <a:cxnLst/>
            <a:rect l="l" t="t" r="r" b="b"/>
            <a:pathLst>
              <a:path w="7145265" h="8091988">
                <a:moveTo>
                  <a:pt x="7145265" y="0"/>
                </a:moveTo>
                <a:lnTo>
                  <a:pt x="0" y="0"/>
                </a:lnTo>
                <a:lnTo>
                  <a:pt x="0" y="8091988"/>
                </a:lnTo>
                <a:lnTo>
                  <a:pt x="7145265" y="8091988"/>
                </a:lnTo>
                <a:lnTo>
                  <a:pt x="714526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grpSp>
        <p:nvGrpSpPr>
          <p:cNvPr id="5" name="Group 5"/>
          <p:cNvGrpSpPr/>
          <p:nvPr/>
        </p:nvGrpSpPr>
        <p:grpSpPr>
          <a:xfrm>
            <a:off x="1028700" y="1028700"/>
            <a:ext cx="12196252" cy="2934103"/>
            <a:chOff x="0" y="0"/>
            <a:chExt cx="3212182" cy="772768"/>
          </a:xfrm>
        </p:grpSpPr>
        <p:sp>
          <p:nvSpPr>
            <p:cNvPr id="6" name="Freeform 6"/>
            <p:cNvSpPr/>
            <p:nvPr/>
          </p:nvSpPr>
          <p:spPr>
            <a:xfrm>
              <a:off x="0" y="0"/>
              <a:ext cx="3212182" cy="772768"/>
            </a:xfrm>
            <a:custGeom>
              <a:avLst/>
              <a:gdLst/>
              <a:ahLst/>
              <a:cxnLst/>
              <a:rect l="l" t="t" r="r" b="b"/>
              <a:pathLst>
                <a:path w="3212182" h="772768">
                  <a:moveTo>
                    <a:pt x="5713" y="0"/>
                  </a:moveTo>
                  <a:lnTo>
                    <a:pt x="3206469" y="0"/>
                  </a:lnTo>
                  <a:cubicBezTo>
                    <a:pt x="3207984" y="0"/>
                    <a:pt x="3209437" y="602"/>
                    <a:pt x="3210508" y="1673"/>
                  </a:cubicBezTo>
                  <a:cubicBezTo>
                    <a:pt x="3211580" y="2745"/>
                    <a:pt x="3212182" y="4198"/>
                    <a:pt x="3212182" y="5713"/>
                  </a:cubicBezTo>
                  <a:lnTo>
                    <a:pt x="3212182" y="767055"/>
                  </a:lnTo>
                  <a:cubicBezTo>
                    <a:pt x="3212182" y="770210"/>
                    <a:pt x="3209624" y="772768"/>
                    <a:pt x="3206469" y="772768"/>
                  </a:cubicBezTo>
                  <a:lnTo>
                    <a:pt x="5713" y="772768"/>
                  </a:lnTo>
                  <a:cubicBezTo>
                    <a:pt x="4198" y="772768"/>
                    <a:pt x="2745" y="772166"/>
                    <a:pt x="1673" y="771095"/>
                  </a:cubicBezTo>
                  <a:cubicBezTo>
                    <a:pt x="602" y="770023"/>
                    <a:pt x="0" y="768570"/>
                    <a:pt x="0" y="767055"/>
                  </a:cubicBezTo>
                  <a:lnTo>
                    <a:pt x="0" y="5713"/>
                  </a:lnTo>
                  <a:cubicBezTo>
                    <a:pt x="0" y="2558"/>
                    <a:pt x="2558" y="0"/>
                    <a:pt x="5713" y="0"/>
                  </a:cubicBezTo>
                  <a:close/>
                </a:path>
              </a:pathLst>
            </a:custGeom>
            <a:solidFill>
              <a:srgbClr val="5C85A3"/>
            </a:solidFill>
            <a:ln w="66675" cap="sq">
              <a:solidFill>
                <a:srgbClr val="FFFFFF"/>
              </a:solidFill>
              <a:prstDash val="solid"/>
              <a:miter/>
            </a:ln>
          </p:spPr>
          <p:txBody>
            <a:bodyPr/>
            <a:lstStyle/>
            <a:p>
              <a:endParaRPr lang="en-SG"/>
            </a:p>
          </p:txBody>
        </p:sp>
        <p:sp>
          <p:nvSpPr>
            <p:cNvPr id="7" name="TextBox 7"/>
            <p:cNvSpPr txBox="1"/>
            <p:nvPr/>
          </p:nvSpPr>
          <p:spPr>
            <a:xfrm>
              <a:off x="0" y="-47625"/>
              <a:ext cx="3212182" cy="820393"/>
            </a:xfrm>
            <a:prstGeom prst="rect">
              <a:avLst/>
            </a:prstGeom>
          </p:spPr>
          <p:txBody>
            <a:bodyPr lIns="50800" tIns="50800" rIns="50800" bIns="50800" rtlCol="0" anchor="ctr"/>
            <a:lstStyle/>
            <a:p>
              <a:pPr algn="ctr">
                <a:lnSpc>
                  <a:spcPts val="3210"/>
                </a:lnSpc>
              </a:pPr>
              <a:endParaRPr/>
            </a:p>
          </p:txBody>
        </p:sp>
      </p:grpSp>
      <p:sp>
        <p:nvSpPr>
          <p:cNvPr id="8" name="TextBox 8"/>
          <p:cNvSpPr txBox="1"/>
          <p:nvPr/>
        </p:nvSpPr>
        <p:spPr>
          <a:xfrm>
            <a:off x="1734144" y="1473443"/>
            <a:ext cx="10785365" cy="1998890"/>
          </a:xfrm>
          <a:prstGeom prst="rect">
            <a:avLst/>
          </a:prstGeom>
        </p:spPr>
        <p:txBody>
          <a:bodyPr lIns="0" tIns="0" rIns="0" bIns="0" rtlCol="0" anchor="t">
            <a:spAutoFit/>
          </a:bodyPr>
          <a:lstStyle/>
          <a:p>
            <a:pPr marL="0" lvl="0" indent="0" algn="ctr">
              <a:lnSpc>
                <a:spcPts val="16193"/>
              </a:lnSpc>
              <a:spcBef>
                <a:spcPct val="0"/>
              </a:spcBef>
            </a:pPr>
            <a:r>
              <a:rPr lang="en-US" sz="11566">
                <a:solidFill>
                  <a:srgbClr val="F0F9FA"/>
                </a:solidFill>
                <a:latin typeface="Cocomat Pro Heavy"/>
              </a:rPr>
              <a:t>THANK YOU!</a:t>
            </a:r>
          </a:p>
        </p:txBody>
      </p:sp>
      <p:grpSp>
        <p:nvGrpSpPr>
          <p:cNvPr id="9" name="Group 9"/>
          <p:cNvGrpSpPr/>
          <p:nvPr/>
        </p:nvGrpSpPr>
        <p:grpSpPr>
          <a:xfrm>
            <a:off x="4546376" y="3472333"/>
            <a:ext cx="5160901" cy="1074889"/>
            <a:chOff x="0" y="0"/>
            <a:chExt cx="1359250" cy="283098"/>
          </a:xfrm>
        </p:grpSpPr>
        <p:sp>
          <p:nvSpPr>
            <p:cNvPr id="10" name="Freeform 10"/>
            <p:cNvSpPr/>
            <p:nvPr/>
          </p:nvSpPr>
          <p:spPr>
            <a:xfrm>
              <a:off x="0" y="0"/>
              <a:ext cx="1359250" cy="283098"/>
            </a:xfrm>
            <a:custGeom>
              <a:avLst/>
              <a:gdLst/>
              <a:ahLst/>
              <a:cxnLst/>
              <a:rect l="l" t="t" r="r" b="b"/>
              <a:pathLst>
                <a:path w="1359250" h="283098">
                  <a:moveTo>
                    <a:pt x="13501" y="0"/>
                  </a:moveTo>
                  <a:lnTo>
                    <a:pt x="1345749" y="0"/>
                  </a:lnTo>
                  <a:cubicBezTo>
                    <a:pt x="1349329" y="0"/>
                    <a:pt x="1352763" y="1422"/>
                    <a:pt x="1355295" y="3954"/>
                  </a:cubicBezTo>
                  <a:cubicBezTo>
                    <a:pt x="1357827" y="6486"/>
                    <a:pt x="1359250" y="9920"/>
                    <a:pt x="1359250" y="13501"/>
                  </a:cubicBezTo>
                  <a:lnTo>
                    <a:pt x="1359250" y="269597"/>
                  </a:lnTo>
                  <a:cubicBezTo>
                    <a:pt x="1359250" y="277054"/>
                    <a:pt x="1353205" y="283098"/>
                    <a:pt x="1345749" y="283098"/>
                  </a:cubicBezTo>
                  <a:lnTo>
                    <a:pt x="13501" y="283098"/>
                  </a:lnTo>
                  <a:cubicBezTo>
                    <a:pt x="6045" y="283098"/>
                    <a:pt x="0" y="277054"/>
                    <a:pt x="0" y="269597"/>
                  </a:cubicBezTo>
                  <a:lnTo>
                    <a:pt x="0" y="13501"/>
                  </a:lnTo>
                  <a:cubicBezTo>
                    <a:pt x="0" y="6045"/>
                    <a:pt x="6045" y="0"/>
                    <a:pt x="13501" y="0"/>
                  </a:cubicBezTo>
                  <a:close/>
                </a:path>
              </a:pathLst>
            </a:custGeom>
            <a:solidFill>
              <a:srgbClr val="5C85A3"/>
            </a:solidFill>
            <a:ln w="66675" cap="sq">
              <a:solidFill>
                <a:srgbClr val="FFFFFF"/>
              </a:solidFill>
              <a:prstDash val="solid"/>
              <a:miter/>
            </a:ln>
          </p:spPr>
          <p:txBody>
            <a:bodyPr/>
            <a:lstStyle/>
            <a:p>
              <a:endParaRPr lang="en-SG"/>
            </a:p>
          </p:txBody>
        </p:sp>
        <p:sp>
          <p:nvSpPr>
            <p:cNvPr id="11" name="TextBox 11"/>
            <p:cNvSpPr txBox="1"/>
            <p:nvPr/>
          </p:nvSpPr>
          <p:spPr>
            <a:xfrm>
              <a:off x="0" y="-85725"/>
              <a:ext cx="1359250" cy="368823"/>
            </a:xfrm>
            <a:prstGeom prst="rect">
              <a:avLst/>
            </a:prstGeom>
          </p:spPr>
          <p:txBody>
            <a:bodyPr lIns="50800" tIns="50800" rIns="50800" bIns="50800" rtlCol="0" anchor="ctr"/>
            <a:lstStyle/>
            <a:p>
              <a:pPr marL="0" lvl="0" indent="0" algn="ctr">
                <a:lnSpc>
                  <a:spcPts val="5880"/>
                </a:lnSpc>
                <a:spcBef>
                  <a:spcPct val="0"/>
                </a:spcBef>
              </a:pPr>
              <a:r>
                <a:rPr lang="en-US" sz="4200" u="none" strike="noStrike">
                  <a:solidFill>
                    <a:srgbClr val="F0F9FA"/>
                  </a:solidFill>
                  <a:latin typeface="Cocomat Pro Heavy"/>
                </a:rPr>
                <a:t>THE END</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1105814" y="7054467"/>
            <a:ext cx="22473900" cy="7069063"/>
          </a:xfrm>
          <a:custGeom>
            <a:avLst/>
            <a:gdLst/>
            <a:ahLst/>
            <a:cxnLst/>
            <a:rect l="l" t="t" r="r" b="b"/>
            <a:pathLst>
              <a:path w="22473900" h="7069063">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a:off x="0" y="5075631"/>
            <a:ext cx="5341473" cy="3957672"/>
          </a:xfrm>
          <a:custGeom>
            <a:avLst/>
            <a:gdLst/>
            <a:ahLst/>
            <a:cxnLst/>
            <a:rect l="l" t="t" r="r" b="b"/>
            <a:pathLst>
              <a:path w="5341473" h="3957672">
                <a:moveTo>
                  <a:pt x="0" y="0"/>
                </a:moveTo>
                <a:lnTo>
                  <a:pt x="5341473" y="0"/>
                </a:lnTo>
                <a:lnTo>
                  <a:pt x="5341473" y="3957672"/>
                </a:lnTo>
                <a:lnTo>
                  <a:pt x="0" y="3957672"/>
                </a:lnTo>
                <a:lnTo>
                  <a:pt x="0" y="0"/>
                </a:lnTo>
                <a:close/>
              </a:path>
            </a:pathLst>
          </a:custGeom>
          <a:blipFill>
            <a:blip r:embed="rId4"/>
            <a:stretch>
              <a:fillRect/>
            </a:stretch>
          </a:blipFill>
        </p:spPr>
        <p:txBody>
          <a:bodyPr/>
          <a:lstStyle/>
          <a:p>
            <a:endParaRPr lang="en-SG"/>
          </a:p>
        </p:txBody>
      </p:sp>
      <p:sp>
        <p:nvSpPr>
          <p:cNvPr id="4" name="Freeform 4"/>
          <p:cNvSpPr/>
          <p:nvPr/>
        </p:nvSpPr>
        <p:spPr>
          <a:xfrm>
            <a:off x="10666324" y="6785583"/>
            <a:ext cx="2681323" cy="3377771"/>
          </a:xfrm>
          <a:custGeom>
            <a:avLst/>
            <a:gdLst/>
            <a:ahLst/>
            <a:cxnLst/>
            <a:rect l="l" t="t" r="r" b="b"/>
            <a:pathLst>
              <a:path w="2681323" h="3377771">
                <a:moveTo>
                  <a:pt x="0" y="0"/>
                </a:moveTo>
                <a:lnTo>
                  <a:pt x="2681323" y="0"/>
                </a:lnTo>
                <a:lnTo>
                  <a:pt x="2681323" y="3377771"/>
                </a:lnTo>
                <a:lnTo>
                  <a:pt x="0" y="3377771"/>
                </a:lnTo>
                <a:lnTo>
                  <a:pt x="0" y="0"/>
                </a:lnTo>
                <a:close/>
              </a:path>
            </a:pathLst>
          </a:custGeom>
          <a:blipFill>
            <a:blip r:embed="rId5"/>
            <a:stretch>
              <a:fillRect/>
            </a:stretch>
          </a:blipFill>
        </p:spPr>
        <p:txBody>
          <a:bodyPr/>
          <a:lstStyle/>
          <a:p>
            <a:endParaRPr lang="en-SG"/>
          </a:p>
        </p:txBody>
      </p:sp>
      <p:sp>
        <p:nvSpPr>
          <p:cNvPr id="5" name="Freeform 5"/>
          <p:cNvSpPr/>
          <p:nvPr/>
        </p:nvSpPr>
        <p:spPr>
          <a:xfrm>
            <a:off x="5341473" y="5075631"/>
            <a:ext cx="5324851" cy="3419904"/>
          </a:xfrm>
          <a:custGeom>
            <a:avLst/>
            <a:gdLst/>
            <a:ahLst/>
            <a:cxnLst/>
            <a:rect l="l" t="t" r="r" b="b"/>
            <a:pathLst>
              <a:path w="5324851" h="3419904">
                <a:moveTo>
                  <a:pt x="0" y="0"/>
                </a:moveTo>
                <a:lnTo>
                  <a:pt x="5324851" y="0"/>
                </a:lnTo>
                <a:lnTo>
                  <a:pt x="5324851" y="3419904"/>
                </a:lnTo>
                <a:lnTo>
                  <a:pt x="0" y="3419904"/>
                </a:lnTo>
                <a:lnTo>
                  <a:pt x="0" y="0"/>
                </a:lnTo>
                <a:close/>
              </a:path>
            </a:pathLst>
          </a:custGeom>
          <a:blipFill>
            <a:blip r:embed="rId6"/>
            <a:stretch>
              <a:fillRect/>
            </a:stretch>
          </a:blipFill>
        </p:spPr>
        <p:txBody>
          <a:bodyPr/>
          <a:lstStyle/>
          <a:p>
            <a:endParaRPr lang="en-SG"/>
          </a:p>
        </p:txBody>
      </p:sp>
      <p:sp>
        <p:nvSpPr>
          <p:cNvPr id="6" name="Freeform 6"/>
          <p:cNvSpPr/>
          <p:nvPr/>
        </p:nvSpPr>
        <p:spPr>
          <a:xfrm>
            <a:off x="13347647" y="6785583"/>
            <a:ext cx="4676964" cy="3415143"/>
          </a:xfrm>
          <a:custGeom>
            <a:avLst/>
            <a:gdLst/>
            <a:ahLst/>
            <a:cxnLst/>
            <a:rect l="l" t="t" r="r" b="b"/>
            <a:pathLst>
              <a:path w="4676964" h="3415143">
                <a:moveTo>
                  <a:pt x="0" y="0"/>
                </a:moveTo>
                <a:lnTo>
                  <a:pt x="4676964" y="0"/>
                </a:lnTo>
                <a:lnTo>
                  <a:pt x="4676964" y="3415143"/>
                </a:lnTo>
                <a:lnTo>
                  <a:pt x="0" y="3415143"/>
                </a:lnTo>
                <a:lnTo>
                  <a:pt x="0" y="0"/>
                </a:lnTo>
                <a:close/>
              </a:path>
            </a:pathLst>
          </a:custGeom>
          <a:blipFill>
            <a:blip r:embed="rId7"/>
            <a:stretch>
              <a:fillRect/>
            </a:stretch>
          </a:blipFill>
        </p:spPr>
        <p:txBody>
          <a:bodyPr/>
          <a:lstStyle/>
          <a:p>
            <a:endParaRPr lang="en-SG"/>
          </a:p>
        </p:txBody>
      </p:sp>
      <p:sp>
        <p:nvSpPr>
          <p:cNvPr id="7" name="Freeform 7"/>
          <p:cNvSpPr/>
          <p:nvPr/>
        </p:nvSpPr>
        <p:spPr>
          <a:xfrm>
            <a:off x="12421146" y="2336388"/>
            <a:ext cx="4994797" cy="4449194"/>
          </a:xfrm>
          <a:custGeom>
            <a:avLst/>
            <a:gdLst/>
            <a:ahLst/>
            <a:cxnLst/>
            <a:rect l="l" t="t" r="r" b="b"/>
            <a:pathLst>
              <a:path w="4994797" h="4449194">
                <a:moveTo>
                  <a:pt x="0" y="0"/>
                </a:moveTo>
                <a:lnTo>
                  <a:pt x="4994797" y="0"/>
                </a:lnTo>
                <a:lnTo>
                  <a:pt x="4994797" y="4449195"/>
                </a:lnTo>
                <a:lnTo>
                  <a:pt x="0" y="4449195"/>
                </a:lnTo>
                <a:lnTo>
                  <a:pt x="0" y="0"/>
                </a:lnTo>
                <a:close/>
              </a:path>
            </a:pathLst>
          </a:custGeom>
          <a:blipFill>
            <a:blip r:embed="rId8"/>
            <a:stretch>
              <a:fillRect/>
            </a:stretch>
          </a:blipFill>
        </p:spPr>
        <p:txBody>
          <a:bodyPr/>
          <a:lstStyle/>
          <a:p>
            <a:endParaRPr lang="en-SG"/>
          </a:p>
        </p:txBody>
      </p:sp>
      <p:sp>
        <p:nvSpPr>
          <p:cNvPr id="8" name="TextBox 8"/>
          <p:cNvSpPr txBox="1"/>
          <p:nvPr/>
        </p:nvSpPr>
        <p:spPr>
          <a:xfrm>
            <a:off x="1028700" y="876300"/>
            <a:ext cx="11235803" cy="1220469"/>
          </a:xfrm>
          <a:prstGeom prst="rect">
            <a:avLst/>
          </a:prstGeom>
        </p:spPr>
        <p:txBody>
          <a:bodyPr lIns="0" tIns="0" rIns="0" bIns="0" rtlCol="0" anchor="t">
            <a:spAutoFit/>
          </a:bodyPr>
          <a:lstStyle/>
          <a:p>
            <a:pPr marL="0" lvl="0" indent="0">
              <a:lnSpc>
                <a:spcPts val="9800"/>
              </a:lnSpc>
              <a:spcBef>
                <a:spcPct val="0"/>
              </a:spcBef>
            </a:pPr>
            <a:r>
              <a:rPr lang="en-US" sz="7000">
                <a:solidFill>
                  <a:srgbClr val="05066D"/>
                </a:solidFill>
                <a:latin typeface="Cocomat Pro Bold"/>
              </a:rPr>
              <a:t>Data Exploration</a:t>
            </a:r>
          </a:p>
        </p:txBody>
      </p:sp>
      <p:sp>
        <p:nvSpPr>
          <p:cNvPr id="9" name="TextBox 9"/>
          <p:cNvSpPr txBox="1"/>
          <p:nvPr/>
        </p:nvSpPr>
        <p:spPr>
          <a:xfrm>
            <a:off x="1028700" y="2030094"/>
            <a:ext cx="11392446" cy="3593411"/>
          </a:xfrm>
          <a:prstGeom prst="rect">
            <a:avLst/>
          </a:prstGeom>
        </p:spPr>
        <p:txBody>
          <a:bodyPr lIns="0" tIns="0" rIns="0" bIns="0" rtlCol="0" anchor="t">
            <a:spAutoFit/>
          </a:bodyPr>
          <a:lstStyle/>
          <a:p>
            <a:pPr>
              <a:lnSpc>
                <a:spcPts val="4062"/>
              </a:lnSpc>
            </a:pPr>
            <a:r>
              <a:rPr lang="en-US" sz="2902">
                <a:solidFill>
                  <a:srgbClr val="000000"/>
                </a:solidFill>
                <a:latin typeface="Raleway Bold"/>
              </a:rPr>
              <a:t>To understand the structure and characteristics of the dataset.</a:t>
            </a:r>
          </a:p>
          <a:p>
            <a:pPr marL="626567" lvl="1" indent="-313284">
              <a:lnSpc>
                <a:spcPts val="4062"/>
              </a:lnSpc>
              <a:buFont typeface="Arial"/>
              <a:buChar char="•"/>
            </a:pPr>
            <a:r>
              <a:rPr lang="en-US" sz="2902">
                <a:solidFill>
                  <a:srgbClr val="000000"/>
                </a:solidFill>
                <a:latin typeface="Raleway Bold"/>
              </a:rPr>
              <a:t>Examine basic statistics (mean, median, standard deviation).</a:t>
            </a:r>
          </a:p>
          <a:p>
            <a:pPr marL="626567" lvl="1" indent="-313284">
              <a:lnSpc>
                <a:spcPts val="4062"/>
              </a:lnSpc>
              <a:buFont typeface="Arial"/>
              <a:buChar char="•"/>
            </a:pPr>
            <a:r>
              <a:rPr lang="en-US" sz="2902">
                <a:solidFill>
                  <a:srgbClr val="000000"/>
                </a:solidFill>
                <a:latin typeface="Raleway Bold"/>
              </a:rPr>
              <a:t>Visualize distributions of features to identify patterns.</a:t>
            </a:r>
          </a:p>
          <a:p>
            <a:pPr marL="626567" lvl="1" indent="-313284">
              <a:lnSpc>
                <a:spcPts val="4062"/>
              </a:lnSpc>
              <a:buFont typeface="Arial"/>
              <a:buChar char="•"/>
            </a:pPr>
            <a:r>
              <a:rPr lang="en-US" sz="2902">
                <a:solidFill>
                  <a:srgbClr val="000000"/>
                </a:solidFill>
                <a:latin typeface="Raleway Bold"/>
              </a:rPr>
              <a:t>Check for missing values and outliers.</a:t>
            </a:r>
          </a:p>
          <a:p>
            <a:pPr marL="626567" lvl="1" indent="-313284">
              <a:lnSpc>
                <a:spcPts val="4062"/>
              </a:lnSpc>
              <a:buFont typeface="Arial"/>
              <a:buChar char="•"/>
            </a:pPr>
            <a:r>
              <a:rPr lang="en-US" sz="2902">
                <a:solidFill>
                  <a:srgbClr val="000000"/>
                </a:solidFill>
                <a:latin typeface="Raleway Bold"/>
              </a:rPr>
              <a:t>Explore relationships between variables through correlation analysis.</a:t>
            </a:r>
          </a:p>
          <a:p>
            <a:pPr>
              <a:lnSpc>
                <a:spcPts val="4062"/>
              </a:lnSpc>
              <a:spcBef>
                <a:spcPct val="0"/>
              </a:spcBef>
            </a:pPr>
            <a:endParaRPr lang="en-US" sz="2902">
              <a:solidFill>
                <a:srgbClr val="000000"/>
              </a:solidFill>
              <a:latin typeface="Raleway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1105814" y="7054467"/>
            <a:ext cx="22473900" cy="7069063"/>
          </a:xfrm>
          <a:custGeom>
            <a:avLst/>
            <a:gdLst/>
            <a:ahLst/>
            <a:cxnLst/>
            <a:rect l="l" t="t" r="r" b="b"/>
            <a:pathLst>
              <a:path w="22473900" h="7069063">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a:off x="1028700" y="5143500"/>
            <a:ext cx="7255175" cy="4848085"/>
          </a:xfrm>
          <a:custGeom>
            <a:avLst/>
            <a:gdLst/>
            <a:ahLst/>
            <a:cxnLst/>
            <a:rect l="l" t="t" r="r" b="b"/>
            <a:pathLst>
              <a:path w="7255175" h="4848085">
                <a:moveTo>
                  <a:pt x="0" y="0"/>
                </a:moveTo>
                <a:lnTo>
                  <a:pt x="7255175" y="0"/>
                </a:lnTo>
                <a:lnTo>
                  <a:pt x="7255175" y="4848085"/>
                </a:lnTo>
                <a:lnTo>
                  <a:pt x="0" y="4848085"/>
                </a:lnTo>
                <a:lnTo>
                  <a:pt x="0" y="0"/>
                </a:lnTo>
                <a:close/>
              </a:path>
            </a:pathLst>
          </a:custGeom>
          <a:blipFill>
            <a:blip r:embed="rId4"/>
            <a:stretch>
              <a:fillRect/>
            </a:stretch>
          </a:blipFill>
        </p:spPr>
        <p:txBody>
          <a:bodyPr/>
          <a:lstStyle/>
          <a:p>
            <a:endParaRPr lang="en-SG"/>
          </a:p>
        </p:txBody>
      </p:sp>
      <p:sp>
        <p:nvSpPr>
          <p:cNvPr id="4" name="Freeform 4"/>
          <p:cNvSpPr/>
          <p:nvPr/>
        </p:nvSpPr>
        <p:spPr>
          <a:xfrm>
            <a:off x="8867223" y="5472645"/>
            <a:ext cx="8729782" cy="4189795"/>
          </a:xfrm>
          <a:custGeom>
            <a:avLst/>
            <a:gdLst/>
            <a:ahLst/>
            <a:cxnLst/>
            <a:rect l="l" t="t" r="r" b="b"/>
            <a:pathLst>
              <a:path w="8729782" h="4189795">
                <a:moveTo>
                  <a:pt x="0" y="0"/>
                </a:moveTo>
                <a:lnTo>
                  <a:pt x="8729782" y="0"/>
                </a:lnTo>
                <a:lnTo>
                  <a:pt x="8729782" y="4189795"/>
                </a:lnTo>
                <a:lnTo>
                  <a:pt x="0" y="4189795"/>
                </a:lnTo>
                <a:lnTo>
                  <a:pt x="0" y="0"/>
                </a:lnTo>
                <a:close/>
              </a:path>
            </a:pathLst>
          </a:custGeom>
          <a:blipFill>
            <a:blip r:embed="rId5"/>
            <a:stretch>
              <a:fillRect/>
            </a:stretch>
          </a:blipFill>
        </p:spPr>
        <p:txBody>
          <a:bodyPr/>
          <a:lstStyle/>
          <a:p>
            <a:endParaRPr lang="en-SG"/>
          </a:p>
        </p:txBody>
      </p:sp>
      <p:sp>
        <p:nvSpPr>
          <p:cNvPr id="5" name="TextBox 5"/>
          <p:cNvSpPr txBox="1"/>
          <p:nvPr/>
        </p:nvSpPr>
        <p:spPr>
          <a:xfrm>
            <a:off x="1028700" y="876300"/>
            <a:ext cx="16568305" cy="1220469"/>
          </a:xfrm>
          <a:prstGeom prst="rect">
            <a:avLst/>
          </a:prstGeom>
        </p:spPr>
        <p:txBody>
          <a:bodyPr lIns="0" tIns="0" rIns="0" bIns="0" rtlCol="0" anchor="t">
            <a:spAutoFit/>
          </a:bodyPr>
          <a:lstStyle/>
          <a:p>
            <a:pPr marL="0" lvl="0" indent="0">
              <a:lnSpc>
                <a:spcPts val="9800"/>
              </a:lnSpc>
              <a:spcBef>
                <a:spcPct val="0"/>
              </a:spcBef>
            </a:pPr>
            <a:r>
              <a:rPr lang="en-US" sz="7000">
                <a:solidFill>
                  <a:srgbClr val="05066D"/>
                </a:solidFill>
                <a:latin typeface="Cocomat Pro Bold"/>
              </a:rPr>
              <a:t>Data Preprocessing-Target/Features</a:t>
            </a:r>
          </a:p>
        </p:txBody>
      </p:sp>
      <p:sp>
        <p:nvSpPr>
          <p:cNvPr id="6" name="TextBox 6"/>
          <p:cNvSpPr txBox="1"/>
          <p:nvPr/>
        </p:nvSpPr>
        <p:spPr>
          <a:xfrm>
            <a:off x="1028700" y="2030079"/>
            <a:ext cx="16230600" cy="3079061"/>
          </a:xfrm>
          <a:prstGeom prst="rect">
            <a:avLst/>
          </a:prstGeom>
        </p:spPr>
        <p:txBody>
          <a:bodyPr lIns="0" tIns="0" rIns="0" bIns="0" rtlCol="0" anchor="t">
            <a:spAutoFit/>
          </a:bodyPr>
          <a:lstStyle/>
          <a:p>
            <a:pPr>
              <a:lnSpc>
                <a:spcPts val="4062"/>
              </a:lnSpc>
            </a:pPr>
            <a:r>
              <a:rPr lang="en-US" sz="2902">
                <a:solidFill>
                  <a:srgbClr val="000000"/>
                </a:solidFill>
                <a:latin typeface="Raleway Bold"/>
              </a:rPr>
              <a:t>The output variable/target is the variable you are trying to predict. In this case, it is the hospital cost ($).</a:t>
            </a:r>
          </a:p>
          <a:p>
            <a:pPr>
              <a:lnSpc>
                <a:spcPts val="4062"/>
              </a:lnSpc>
            </a:pPr>
            <a:r>
              <a:rPr lang="en-US" sz="2902">
                <a:solidFill>
                  <a:srgbClr val="000000"/>
                </a:solidFill>
                <a:latin typeface="Raleway Bold"/>
              </a:rPr>
              <a:t>Our prediction task is the prediction of hospital cost ($) based on various patient information, such as ID, Age, Gender, BMI, etc. </a:t>
            </a:r>
          </a:p>
          <a:p>
            <a:pPr>
              <a:lnSpc>
                <a:spcPts val="4062"/>
              </a:lnSpc>
            </a:pPr>
            <a:r>
              <a:rPr lang="en-US" sz="2902">
                <a:solidFill>
                  <a:srgbClr val="000000"/>
                </a:solidFill>
                <a:latin typeface="Raleway Bold"/>
              </a:rPr>
              <a:t>Knowing this, we can select our target (Quality) &amp; features (The rest of the columns).</a:t>
            </a:r>
          </a:p>
          <a:p>
            <a:pPr>
              <a:lnSpc>
                <a:spcPts val="4062"/>
              </a:lnSpc>
              <a:spcBef>
                <a:spcPct val="0"/>
              </a:spcBef>
            </a:pPr>
            <a:r>
              <a:rPr lang="en-US" sz="2902">
                <a:solidFill>
                  <a:srgbClr val="000000"/>
                </a:solidFill>
                <a:latin typeface="Raleway Bold"/>
              </a:rPr>
              <a:t>We also would drop irrelevant features such as ID as it provides no correlation to the target.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1105814" y="7054467"/>
            <a:ext cx="22473900" cy="7069063"/>
          </a:xfrm>
          <a:custGeom>
            <a:avLst/>
            <a:gdLst/>
            <a:ahLst/>
            <a:cxnLst/>
            <a:rect l="l" t="t" r="r" b="b"/>
            <a:pathLst>
              <a:path w="22473900" h="7069063">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a:off x="1028700" y="4709453"/>
            <a:ext cx="11502959" cy="2603441"/>
          </a:xfrm>
          <a:custGeom>
            <a:avLst/>
            <a:gdLst/>
            <a:ahLst/>
            <a:cxnLst/>
            <a:rect l="l" t="t" r="r" b="b"/>
            <a:pathLst>
              <a:path w="11502959" h="2603441">
                <a:moveTo>
                  <a:pt x="0" y="0"/>
                </a:moveTo>
                <a:lnTo>
                  <a:pt x="11502959" y="0"/>
                </a:lnTo>
                <a:lnTo>
                  <a:pt x="11502959" y="2603441"/>
                </a:lnTo>
                <a:lnTo>
                  <a:pt x="0" y="2603441"/>
                </a:lnTo>
                <a:lnTo>
                  <a:pt x="0" y="0"/>
                </a:lnTo>
                <a:close/>
              </a:path>
            </a:pathLst>
          </a:custGeom>
          <a:blipFill>
            <a:blip r:embed="rId4"/>
            <a:stretch>
              <a:fillRect/>
            </a:stretch>
          </a:blipFill>
        </p:spPr>
        <p:txBody>
          <a:bodyPr/>
          <a:lstStyle/>
          <a:p>
            <a:endParaRPr lang="en-SG"/>
          </a:p>
        </p:txBody>
      </p:sp>
      <p:sp>
        <p:nvSpPr>
          <p:cNvPr id="4" name="Freeform 4"/>
          <p:cNvSpPr/>
          <p:nvPr/>
        </p:nvSpPr>
        <p:spPr>
          <a:xfrm>
            <a:off x="1028700" y="7468758"/>
            <a:ext cx="5751480" cy="2558822"/>
          </a:xfrm>
          <a:custGeom>
            <a:avLst/>
            <a:gdLst/>
            <a:ahLst/>
            <a:cxnLst/>
            <a:rect l="l" t="t" r="r" b="b"/>
            <a:pathLst>
              <a:path w="5751480" h="2558822">
                <a:moveTo>
                  <a:pt x="0" y="0"/>
                </a:moveTo>
                <a:lnTo>
                  <a:pt x="5751480" y="0"/>
                </a:lnTo>
                <a:lnTo>
                  <a:pt x="5751480" y="2558821"/>
                </a:lnTo>
                <a:lnTo>
                  <a:pt x="0" y="2558821"/>
                </a:lnTo>
                <a:lnTo>
                  <a:pt x="0" y="0"/>
                </a:lnTo>
                <a:close/>
              </a:path>
            </a:pathLst>
          </a:custGeom>
          <a:blipFill>
            <a:blip r:embed="rId5"/>
            <a:stretch>
              <a:fillRect/>
            </a:stretch>
          </a:blipFill>
        </p:spPr>
        <p:txBody>
          <a:bodyPr/>
          <a:lstStyle/>
          <a:p>
            <a:endParaRPr lang="en-SG"/>
          </a:p>
        </p:txBody>
      </p:sp>
      <p:sp>
        <p:nvSpPr>
          <p:cNvPr id="5" name="TextBox 5"/>
          <p:cNvSpPr txBox="1"/>
          <p:nvPr/>
        </p:nvSpPr>
        <p:spPr>
          <a:xfrm>
            <a:off x="1028700" y="876300"/>
            <a:ext cx="16568305" cy="1220469"/>
          </a:xfrm>
          <a:prstGeom prst="rect">
            <a:avLst/>
          </a:prstGeom>
        </p:spPr>
        <p:txBody>
          <a:bodyPr lIns="0" tIns="0" rIns="0" bIns="0" rtlCol="0" anchor="t">
            <a:spAutoFit/>
          </a:bodyPr>
          <a:lstStyle/>
          <a:p>
            <a:pPr marL="0" lvl="0" indent="0">
              <a:lnSpc>
                <a:spcPts val="9800"/>
              </a:lnSpc>
              <a:spcBef>
                <a:spcPct val="0"/>
              </a:spcBef>
            </a:pPr>
            <a:r>
              <a:rPr lang="en-US" sz="7000">
                <a:solidFill>
                  <a:srgbClr val="05066D"/>
                </a:solidFill>
                <a:latin typeface="Cocomat Pro Bold"/>
              </a:rPr>
              <a:t>Data Preprocessing-Splitting</a:t>
            </a:r>
          </a:p>
        </p:txBody>
      </p:sp>
      <p:sp>
        <p:nvSpPr>
          <p:cNvPr id="6" name="TextBox 6"/>
          <p:cNvSpPr txBox="1"/>
          <p:nvPr/>
        </p:nvSpPr>
        <p:spPr>
          <a:xfrm>
            <a:off x="1028700" y="2030079"/>
            <a:ext cx="16230600" cy="3079061"/>
          </a:xfrm>
          <a:prstGeom prst="rect">
            <a:avLst/>
          </a:prstGeom>
        </p:spPr>
        <p:txBody>
          <a:bodyPr lIns="0" tIns="0" rIns="0" bIns="0" rtlCol="0" anchor="t">
            <a:spAutoFit/>
          </a:bodyPr>
          <a:lstStyle/>
          <a:p>
            <a:pPr>
              <a:lnSpc>
                <a:spcPts val="4062"/>
              </a:lnSpc>
            </a:pPr>
            <a:r>
              <a:rPr lang="en-US" sz="2902">
                <a:solidFill>
                  <a:srgbClr val="000000"/>
                </a:solidFill>
                <a:latin typeface="Raleway Bold"/>
              </a:rPr>
              <a:t>Splitting the dataset up into 2 different sets; Training set and Testing set for reasons such as:</a:t>
            </a:r>
          </a:p>
          <a:p>
            <a:pPr marL="626567" lvl="1" indent="-313284">
              <a:lnSpc>
                <a:spcPts val="4062"/>
              </a:lnSpc>
              <a:buFont typeface="Arial"/>
              <a:buChar char="•"/>
            </a:pPr>
            <a:r>
              <a:rPr lang="en-US" sz="2902">
                <a:solidFill>
                  <a:srgbClr val="000000"/>
                </a:solidFill>
                <a:latin typeface="Raleway Bold"/>
              </a:rPr>
              <a:t>Preventing Overfitting</a:t>
            </a:r>
          </a:p>
          <a:p>
            <a:pPr marL="626567" lvl="1" indent="-313284">
              <a:lnSpc>
                <a:spcPts val="4062"/>
              </a:lnSpc>
              <a:buFont typeface="Arial"/>
              <a:buChar char="•"/>
            </a:pPr>
            <a:r>
              <a:rPr lang="en-US" sz="2902">
                <a:solidFill>
                  <a:srgbClr val="000000"/>
                </a:solidFill>
                <a:latin typeface="Raleway Bold"/>
              </a:rPr>
              <a:t>Estimating Model Performance</a:t>
            </a:r>
          </a:p>
          <a:p>
            <a:pPr marL="626567" lvl="1" indent="-313284">
              <a:lnSpc>
                <a:spcPts val="4062"/>
              </a:lnSpc>
              <a:buFont typeface="Arial"/>
              <a:buChar char="•"/>
            </a:pPr>
            <a:r>
              <a:rPr lang="en-US" sz="2902">
                <a:solidFill>
                  <a:srgbClr val="000000"/>
                </a:solidFill>
                <a:latin typeface="Raleway Bold"/>
              </a:rPr>
              <a:t>Hyperparameter Tuning</a:t>
            </a:r>
          </a:p>
          <a:p>
            <a:pPr>
              <a:lnSpc>
                <a:spcPts val="4062"/>
              </a:lnSpc>
              <a:spcBef>
                <a:spcPct val="0"/>
              </a:spcBef>
            </a:pPr>
            <a:endParaRPr lang="en-US" sz="2902">
              <a:solidFill>
                <a:srgbClr val="000000"/>
              </a:solidFill>
              <a:latin typeface="Raleway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1105814" y="7054467"/>
            <a:ext cx="22473900" cy="7069063"/>
          </a:xfrm>
          <a:custGeom>
            <a:avLst/>
            <a:gdLst/>
            <a:ahLst/>
            <a:cxnLst/>
            <a:rect l="l" t="t" r="r" b="b"/>
            <a:pathLst>
              <a:path w="22473900" h="7069063">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a:off x="690995" y="3589548"/>
            <a:ext cx="6187157" cy="3677065"/>
          </a:xfrm>
          <a:custGeom>
            <a:avLst/>
            <a:gdLst/>
            <a:ahLst/>
            <a:cxnLst/>
            <a:rect l="l" t="t" r="r" b="b"/>
            <a:pathLst>
              <a:path w="6187157" h="3677065">
                <a:moveTo>
                  <a:pt x="0" y="0"/>
                </a:moveTo>
                <a:lnTo>
                  <a:pt x="6187158" y="0"/>
                </a:lnTo>
                <a:lnTo>
                  <a:pt x="6187158" y="3677065"/>
                </a:lnTo>
                <a:lnTo>
                  <a:pt x="0" y="3677065"/>
                </a:lnTo>
                <a:lnTo>
                  <a:pt x="0" y="0"/>
                </a:lnTo>
                <a:close/>
              </a:path>
            </a:pathLst>
          </a:custGeom>
          <a:blipFill>
            <a:blip r:embed="rId4"/>
            <a:stretch>
              <a:fillRect/>
            </a:stretch>
          </a:blipFill>
        </p:spPr>
        <p:txBody>
          <a:bodyPr/>
          <a:lstStyle/>
          <a:p>
            <a:endParaRPr lang="en-SG"/>
          </a:p>
        </p:txBody>
      </p:sp>
      <p:sp>
        <p:nvSpPr>
          <p:cNvPr id="4" name="Freeform 4"/>
          <p:cNvSpPr/>
          <p:nvPr/>
        </p:nvSpPr>
        <p:spPr>
          <a:xfrm>
            <a:off x="7323171" y="3589548"/>
            <a:ext cx="10442686" cy="1079916"/>
          </a:xfrm>
          <a:custGeom>
            <a:avLst/>
            <a:gdLst/>
            <a:ahLst/>
            <a:cxnLst/>
            <a:rect l="l" t="t" r="r" b="b"/>
            <a:pathLst>
              <a:path w="10442686" h="1079916">
                <a:moveTo>
                  <a:pt x="0" y="0"/>
                </a:moveTo>
                <a:lnTo>
                  <a:pt x="10442686" y="0"/>
                </a:lnTo>
                <a:lnTo>
                  <a:pt x="10442686" y="1079916"/>
                </a:lnTo>
                <a:lnTo>
                  <a:pt x="0" y="1079916"/>
                </a:lnTo>
                <a:lnTo>
                  <a:pt x="0" y="0"/>
                </a:lnTo>
                <a:close/>
              </a:path>
            </a:pathLst>
          </a:custGeom>
          <a:blipFill>
            <a:blip r:embed="rId5"/>
            <a:stretch>
              <a:fillRect/>
            </a:stretch>
          </a:blipFill>
        </p:spPr>
        <p:txBody>
          <a:bodyPr/>
          <a:lstStyle/>
          <a:p>
            <a:endParaRPr lang="en-SG"/>
          </a:p>
        </p:txBody>
      </p:sp>
      <p:sp>
        <p:nvSpPr>
          <p:cNvPr id="5" name="Freeform 5"/>
          <p:cNvSpPr/>
          <p:nvPr/>
        </p:nvSpPr>
        <p:spPr>
          <a:xfrm>
            <a:off x="7323171" y="5143500"/>
            <a:ext cx="10104981" cy="4461940"/>
          </a:xfrm>
          <a:custGeom>
            <a:avLst/>
            <a:gdLst/>
            <a:ahLst/>
            <a:cxnLst/>
            <a:rect l="l" t="t" r="r" b="b"/>
            <a:pathLst>
              <a:path w="10104981" h="4461940">
                <a:moveTo>
                  <a:pt x="0" y="0"/>
                </a:moveTo>
                <a:lnTo>
                  <a:pt x="10104981" y="0"/>
                </a:lnTo>
                <a:lnTo>
                  <a:pt x="10104981" y="4461940"/>
                </a:lnTo>
                <a:lnTo>
                  <a:pt x="0" y="4461940"/>
                </a:lnTo>
                <a:lnTo>
                  <a:pt x="0" y="0"/>
                </a:lnTo>
                <a:close/>
              </a:path>
            </a:pathLst>
          </a:custGeom>
          <a:blipFill>
            <a:blip r:embed="rId6"/>
            <a:stretch>
              <a:fillRect/>
            </a:stretch>
          </a:blipFill>
        </p:spPr>
        <p:txBody>
          <a:bodyPr/>
          <a:lstStyle/>
          <a:p>
            <a:endParaRPr lang="en-SG"/>
          </a:p>
        </p:txBody>
      </p:sp>
      <p:sp>
        <p:nvSpPr>
          <p:cNvPr id="6" name="TextBox 6"/>
          <p:cNvSpPr txBox="1"/>
          <p:nvPr/>
        </p:nvSpPr>
        <p:spPr>
          <a:xfrm>
            <a:off x="1028700" y="876300"/>
            <a:ext cx="16568305" cy="1220469"/>
          </a:xfrm>
          <a:prstGeom prst="rect">
            <a:avLst/>
          </a:prstGeom>
        </p:spPr>
        <p:txBody>
          <a:bodyPr lIns="0" tIns="0" rIns="0" bIns="0" rtlCol="0" anchor="t">
            <a:spAutoFit/>
          </a:bodyPr>
          <a:lstStyle/>
          <a:p>
            <a:pPr marL="0" lvl="0" indent="0">
              <a:lnSpc>
                <a:spcPts val="9800"/>
              </a:lnSpc>
              <a:spcBef>
                <a:spcPct val="0"/>
              </a:spcBef>
            </a:pPr>
            <a:r>
              <a:rPr lang="en-US" sz="7000">
                <a:solidFill>
                  <a:srgbClr val="05066D"/>
                </a:solidFill>
                <a:latin typeface="Cocomat Pro Bold"/>
              </a:rPr>
              <a:t>Data Preprocessing-Cleaning</a:t>
            </a:r>
          </a:p>
        </p:txBody>
      </p:sp>
      <p:sp>
        <p:nvSpPr>
          <p:cNvPr id="7" name="TextBox 7"/>
          <p:cNvSpPr txBox="1"/>
          <p:nvPr/>
        </p:nvSpPr>
        <p:spPr>
          <a:xfrm>
            <a:off x="1028700" y="2030079"/>
            <a:ext cx="16230600" cy="2050361"/>
          </a:xfrm>
          <a:prstGeom prst="rect">
            <a:avLst/>
          </a:prstGeom>
        </p:spPr>
        <p:txBody>
          <a:bodyPr lIns="0" tIns="0" rIns="0" bIns="0" rtlCol="0" anchor="t">
            <a:spAutoFit/>
          </a:bodyPr>
          <a:lstStyle/>
          <a:p>
            <a:pPr marL="626567" lvl="1" indent="-313284">
              <a:lnSpc>
                <a:spcPts val="4062"/>
              </a:lnSpc>
              <a:buFont typeface="Arial"/>
              <a:buChar char="•"/>
            </a:pPr>
            <a:r>
              <a:rPr lang="en-US" sz="2902">
                <a:solidFill>
                  <a:srgbClr val="000000"/>
                </a:solidFill>
                <a:latin typeface="Raleway Bold"/>
              </a:rPr>
              <a:t>Handle categorical data by using OneHotEncoder or get_dummies</a:t>
            </a:r>
          </a:p>
          <a:p>
            <a:pPr marL="626567" lvl="1" indent="-313284">
              <a:lnSpc>
                <a:spcPts val="4062"/>
              </a:lnSpc>
              <a:buFont typeface="Arial"/>
              <a:buChar char="•"/>
            </a:pPr>
            <a:r>
              <a:rPr lang="en-US" sz="2902">
                <a:solidFill>
                  <a:srgbClr val="000000"/>
                </a:solidFill>
                <a:latin typeface="Raleway Bold"/>
              </a:rPr>
              <a:t>Detect and address outliers, considering whether they were genuine data points or errors.</a:t>
            </a:r>
          </a:p>
          <a:p>
            <a:pPr>
              <a:lnSpc>
                <a:spcPts val="4062"/>
              </a:lnSpc>
              <a:spcBef>
                <a:spcPct val="0"/>
              </a:spcBef>
            </a:pPr>
            <a:endParaRPr lang="en-US" sz="2902">
              <a:solidFill>
                <a:srgbClr val="000000"/>
              </a:solidFill>
              <a:latin typeface="Raleway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1105814" y="7054467"/>
            <a:ext cx="22473900" cy="7069063"/>
          </a:xfrm>
          <a:custGeom>
            <a:avLst/>
            <a:gdLst/>
            <a:ahLst/>
            <a:cxnLst/>
            <a:rect l="l" t="t" r="r" b="b"/>
            <a:pathLst>
              <a:path w="22473900" h="7069063">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a:off x="1028700" y="4631297"/>
            <a:ext cx="9811117" cy="3866189"/>
          </a:xfrm>
          <a:custGeom>
            <a:avLst/>
            <a:gdLst/>
            <a:ahLst/>
            <a:cxnLst/>
            <a:rect l="l" t="t" r="r" b="b"/>
            <a:pathLst>
              <a:path w="9811117" h="3866189">
                <a:moveTo>
                  <a:pt x="0" y="0"/>
                </a:moveTo>
                <a:lnTo>
                  <a:pt x="9811117" y="0"/>
                </a:lnTo>
                <a:lnTo>
                  <a:pt x="9811117" y="3866190"/>
                </a:lnTo>
                <a:lnTo>
                  <a:pt x="0" y="3866190"/>
                </a:lnTo>
                <a:lnTo>
                  <a:pt x="0" y="0"/>
                </a:lnTo>
                <a:close/>
              </a:path>
            </a:pathLst>
          </a:custGeom>
          <a:blipFill>
            <a:blip r:embed="rId4"/>
            <a:stretch>
              <a:fillRect/>
            </a:stretch>
          </a:blipFill>
        </p:spPr>
        <p:txBody>
          <a:bodyPr/>
          <a:lstStyle/>
          <a:p>
            <a:endParaRPr lang="en-SG"/>
          </a:p>
        </p:txBody>
      </p:sp>
      <p:sp>
        <p:nvSpPr>
          <p:cNvPr id="4" name="Freeform 4"/>
          <p:cNvSpPr/>
          <p:nvPr/>
        </p:nvSpPr>
        <p:spPr>
          <a:xfrm>
            <a:off x="1028700" y="8620470"/>
            <a:ext cx="7318261" cy="1275660"/>
          </a:xfrm>
          <a:custGeom>
            <a:avLst/>
            <a:gdLst/>
            <a:ahLst/>
            <a:cxnLst/>
            <a:rect l="l" t="t" r="r" b="b"/>
            <a:pathLst>
              <a:path w="7318261" h="1275660">
                <a:moveTo>
                  <a:pt x="0" y="0"/>
                </a:moveTo>
                <a:lnTo>
                  <a:pt x="7318261" y="0"/>
                </a:lnTo>
                <a:lnTo>
                  <a:pt x="7318261" y="1275660"/>
                </a:lnTo>
                <a:lnTo>
                  <a:pt x="0" y="1275660"/>
                </a:lnTo>
                <a:lnTo>
                  <a:pt x="0" y="0"/>
                </a:lnTo>
                <a:close/>
              </a:path>
            </a:pathLst>
          </a:custGeom>
          <a:blipFill>
            <a:blip r:embed="rId5"/>
            <a:stretch>
              <a:fillRect/>
            </a:stretch>
          </a:blipFill>
        </p:spPr>
        <p:txBody>
          <a:bodyPr/>
          <a:lstStyle/>
          <a:p>
            <a:endParaRPr lang="en-SG"/>
          </a:p>
        </p:txBody>
      </p:sp>
      <p:sp>
        <p:nvSpPr>
          <p:cNvPr id="5" name="TextBox 5"/>
          <p:cNvSpPr txBox="1"/>
          <p:nvPr/>
        </p:nvSpPr>
        <p:spPr>
          <a:xfrm>
            <a:off x="1028700" y="876300"/>
            <a:ext cx="16568305" cy="2466339"/>
          </a:xfrm>
          <a:prstGeom prst="rect">
            <a:avLst/>
          </a:prstGeom>
        </p:spPr>
        <p:txBody>
          <a:bodyPr lIns="0" tIns="0" rIns="0" bIns="0" rtlCol="0" anchor="t">
            <a:spAutoFit/>
          </a:bodyPr>
          <a:lstStyle/>
          <a:p>
            <a:pPr marL="0" lvl="0" indent="0">
              <a:lnSpc>
                <a:spcPts val="9800"/>
              </a:lnSpc>
              <a:spcBef>
                <a:spcPct val="0"/>
              </a:spcBef>
            </a:pPr>
            <a:r>
              <a:rPr lang="en-US" sz="7000">
                <a:solidFill>
                  <a:srgbClr val="05066D"/>
                </a:solidFill>
                <a:latin typeface="Cocomat Pro Bold"/>
              </a:rPr>
              <a:t>Data Preprocessing-Normalization/Standarize</a:t>
            </a:r>
          </a:p>
        </p:txBody>
      </p:sp>
      <p:sp>
        <p:nvSpPr>
          <p:cNvPr id="6" name="TextBox 6"/>
          <p:cNvSpPr txBox="1"/>
          <p:nvPr/>
        </p:nvSpPr>
        <p:spPr>
          <a:xfrm>
            <a:off x="1028700" y="3101729"/>
            <a:ext cx="16230600" cy="1536011"/>
          </a:xfrm>
          <a:prstGeom prst="rect">
            <a:avLst/>
          </a:prstGeom>
        </p:spPr>
        <p:txBody>
          <a:bodyPr lIns="0" tIns="0" rIns="0" bIns="0" rtlCol="0" anchor="t">
            <a:spAutoFit/>
          </a:bodyPr>
          <a:lstStyle/>
          <a:p>
            <a:pPr>
              <a:lnSpc>
                <a:spcPts val="4062"/>
              </a:lnSpc>
              <a:spcBef>
                <a:spcPct val="0"/>
              </a:spcBef>
            </a:pPr>
            <a:r>
              <a:rPr lang="en-US" sz="2902">
                <a:solidFill>
                  <a:srgbClr val="000000"/>
                </a:solidFill>
                <a:latin typeface="Raleway Bold"/>
              </a:rPr>
              <a:t>Standardized or normalized numerical features to ensure consistent scales. Some learning models such as KNN, benefit from better accuracy by doing this step since they are sensitive to outliers and large ranges of data.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1105814" y="7054467"/>
            <a:ext cx="22473900" cy="7069063"/>
          </a:xfrm>
          <a:custGeom>
            <a:avLst/>
            <a:gdLst/>
            <a:ahLst/>
            <a:cxnLst/>
            <a:rect l="l" t="t" r="r" b="b"/>
            <a:pathLst>
              <a:path w="22473900" h="7069063">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TextBox 3"/>
          <p:cNvSpPr txBox="1"/>
          <p:nvPr/>
        </p:nvSpPr>
        <p:spPr>
          <a:xfrm>
            <a:off x="1657876" y="1506409"/>
            <a:ext cx="16568305" cy="1220469"/>
          </a:xfrm>
          <a:prstGeom prst="rect">
            <a:avLst/>
          </a:prstGeom>
        </p:spPr>
        <p:txBody>
          <a:bodyPr lIns="0" tIns="0" rIns="0" bIns="0" rtlCol="0" anchor="t">
            <a:spAutoFit/>
          </a:bodyPr>
          <a:lstStyle/>
          <a:p>
            <a:pPr marL="0" lvl="0" indent="0">
              <a:lnSpc>
                <a:spcPts val="9800"/>
              </a:lnSpc>
              <a:spcBef>
                <a:spcPct val="0"/>
              </a:spcBef>
            </a:pPr>
            <a:r>
              <a:rPr lang="en-US" sz="7000">
                <a:solidFill>
                  <a:srgbClr val="05066D"/>
                </a:solidFill>
                <a:latin typeface="Cocomat Pro Bold"/>
              </a:rPr>
              <a:t>Classification learning models used</a:t>
            </a:r>
          </a:p>
        </p:txBody>
      </p:sp>
      <p:sp>
        <p:nvSpPr>
          <p:cNvPr id="4" name="TextBox 4"/>
          <p:cNvSpPr txBox="1"/>
          <p:nvPr/>
        </p:nvSpPr>
        <p:spPr>
          <a:xfrm>
            <a:off x="1028700" y="5224277"/>
            <a:ext cx="3142636" cy="1570324"/>
          </a:xfrm>
          <a:prstGeom prst="rect">
            <a:avLst/>
          </a:prstGeom>
        </p:spPr>
        <p:txBody>
          <a:bodyPr lIns="0" tIns="0" rIns="0" bIns="0" rtlCol="0" anchor="t">
            <a:spAutoFit/>
          </a:bodyPr>
          <a:lstStyle/>
          <a:p>
            <a:pPr algn="ctr">
              <a:lnSpc>
                <a:spcPts val="6371"/>
              </a:lnSpc>
            </a:pPr>
            <a:r>
              <a:rPr lang="en-US" sz="4551">
                <a:solidFill>
                  <a:srgbClr val="000000"/>
                </a:solidFill>
                <a:latin typeface="Open Sans"/>
              </a:rPr>
              <a:t>Linear Regression</a:t>
            </a:r>
          </a:p>
        </p:txBody>
      </p:sp>
      <p:sp>
        <p:nvSpPr>
          <p:cNvPr id="5" name="AutoShape 5"/>
          <p:cNvSpPr/>
          <p:nvPr/>
        </p:nvSpPr>
        <p:spPr>
          <a:xfrm flipH="1">
            <a:off x="4338024" y="3393628"/>
            <a:ext cx="0" cy="3832749"/>
          </a:xfrm>
          <a:prstGeom prst="line">
            <a:avLst/>
          </a:prstGeom>
          <a:ln w="47625" cap="flat">
            <a:solidFill>
              <a:srgbClr val="000000"/>
            </a:solidFill>
            <a:prstDash val="solid"/>
            <a:headEnd type="none" w="sm" len="sm"/>
            <a:tailEnd type="none" w="sm" len="sm"/>
          </a:ln>
        </p:spPr>
        <p:txBody>
          <a:bodyPr/>
          <a:lstStyle/>
          <a:p>
            <a:endParaRPr lang="en-SG"/>
          </a:p>
        </p:txBody>
      </p:sp>
      <p:grpSp>
        <p:nvGrpSpPr>
          <p:cNvPr id="6" name="Group 6"/>
          <p:cNvGrpSpPr/>
          <p:nvPr/>
        </p:nvGrpSpPr>
        <p:grpSpPr>
          <a:xfrm>
            <a:off x="2061340" y="3521571"/>
            <a:ext cx="1124692" cy="112469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9FDA"/>
            </a:solidFill>
          </p:spPr>
          <p:txBody>
            <a:bodyPr/>
            <a:lstStyle/>
            <a:p>
              <a:endParaRPr lang="en-SG"/>
            </a:p>
          </p:txBody>
        </p:sp>
        <p:sp>
          <p:nvSpPr>
            <p:cNvPr id="8" name="TextBox 8"/>
            <p:cNvSpPr txBox="1"/>
            <p:nvPr/>
          </p:nvSpPr>
          <p:spPr>
            <a:xfrm>
              <a:off x="76200" y="0"/>
              <a:ext cx="660400" cy="736600"/>
            </a:xfrm>
            <a:prstGeom prst="rect">
              <a:avLst/>
            </a:prstGeom>
          </p:spPr>
          <p:txBody>
            <a:bodyPr lIns="50800" tIns="50800" rIns="50800" bIns="50800" rtlCol="0" anchor="ctr"/>
            <a:lstStyle/>
            <a:p>
              <a:pPr algn="ctr">
                <a:lnSpc>
                  <a:spcPts val="4890"/>
                </a:lnSpc>
              </a:pPr>
              <a:r>
                <a:rPr lang="en-US" sz="3493">
                  <a:solidFill>
                    <a:srgbClr val="000000"/>
                  </a:solidFill>
                  <a:latin typeface="Cocomat Pro Bold"/>
                </a:rPr>
                <a:t>01</a:t>
              </a:r>
            </a:p>
          </p:txBody>
        </p:sp>
      </p:grpSp>
      <p:sp>
        <p:nvSpPr>
          <p:cNvPr id="9" name="TextBox 9"/>
          <p:cNvSpPr txBox="1"/>
          <p:nvPr/>
        </p:nvSpPr>
        <p:spPr>
          <a:xfrm>
            <a:off x="4444626" y="5224277"/>
            <a:ext cx="3165510" cy="1582774"/>
          </a:xfrm>
          <a:prstGeom prst="rect">
            <a:avLst/>
          </a:prstGeom>
        </p:spPr>
        <p:txBody>
          <a:bodyPr lIns="0" tIns="0" rIns="0" bIns="0" rtlCol="0" anchor="t">
            <a:spAutoFit/>
          </a:bodyPr>
          <a:lstStyle/>
          <a:p>
            <a:pPr algn="ctr">
              <a:lnSpc>
                <a:spcPts val="6371"/>
              </a:lnSpc>
            </a:pPr>
            <a:r>
              <a:rPr lang="en-US" sz="4551">
                <a:solidFill>
                  <a:srgbClr val="000000"/>
                </a:solidFill>
                <a:latin typeface="Open Sans"/>
              </a:rPr>
              <a:t>K-Nearest Neighbours</a:t>
            </a:r>
          </a:p>
        </p:txBody>
      </p:sp>
      <p:grpSp>
        <p:nvGrpSpPr>
          <p:cNvPr id="10" name="Group 10"/>
          <p:cNvGrpSpPr/>
          <p:nvPr/>
        </p:nvGrpSpPr>
        <p:grpSpPr>
          <a:xfrm>
            <a:off x="5438623" y="3521571"/>
            <a:ext cx="1124692" cy="112469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9FDA"/>
            </a:solidFill>
          </p:spPr>
          <p:txBody>
            <a:bodyPr/>
            <a:lstStyle/>
            <a:p>
              <a:endParaRPr lang="en-SG"/>
            </a:p>
          </p:txBody>
        </p:sp>
        <p:sp>
          <p:nvSpPr>
            <p:cNvPr id="12" name="TextBox 12"/>
            <p:cNvSpPr txBox="1"/>
            <p:nvPr/>
          </p:nvSpPr>
          <p:spPr>
            <a:xfrm>
              <a:off x="76200" y="0"/>
              <a:ext cx="660400" cy="736600"/>
            </a:xfrm>
            <a:prstGeom prst="rect">
              <a:avLst/>
            </a:prstGeom>
          </p:spPr>
          <p:txBody>
            <a:bodyPr lIns="50800" tIns="50800" rIns="50800" bIns="50800" rtlCol="0" anchor="ctr"/>
            <a:lstStyle/>
            <a:p>
              <a:pPr algn="ctr">
                <a:lnSpc>
                  <a:spcPts val="4890"/>
                </a:lnSpc>
              </a:pPr>
              <a:r>
                <a:rPr lang="en-US" sz="3493">
                  <a:solidFill>
                    <a:srgbClr val="000000"/>
                  </a:solidFill>
                  <a:latin typeface="Cocomat Pro Bold"/>
                </a:rPr>
                <a:t>02</a:t>
              </a:r>
            </a:p>
          </p:txBody>
        </p:sp>
      </p:grpSp>
      <p:sp>
        <p:nvSpPr>
          <p:cNvPr id="13" name="AutoShape 13"/>
          <p:cNvSpPr/>
          <p:nvPr/>
        </p:nvSpPr>
        <p:spPr>
          <a:xfrm>
            <a:off x="7716737" y="3393628"/>
            <a:ext cx="0" cy="3832749"/>
          </a:xfrm>
          <a:prstGeom prst="line">
            <a:avLst/>
          </a:prstGeom>
          <a:ln w="47625" cap="flat">
            <a:solidFill>
              <a:srgbClr val="000000"/>
            </a:solidFill>
            <a:prstDash val="solid"/>
            <a:headEnd type="none" w="sm" len="sm"/>
            <a:tailEnd type="none" w="sm" len="sm"/>
          </a:ln>
        </p:spPr>
        <p:txBody>
          <a:bodyPr/>
          <a:lstStyle/>
          <a:p>
            <a:endParaRPr lang="en-SG"/>
          </a:p>
        </p:txBody>
      </p:sp>
      <p:grpSp>
        <p:nvGrpSpPr>
          <p:cNvPr id="14" name="Group 14"/>
          <p:cNvGrpSpPr/>
          <p:nvPr/>
        </p:nvGrpSpPr>
        <p:grpSpPr>
          <a:xfrm>
            <a:off x="8817336" y="3521571"/>
            <a:ext cx="1124692" cy="112469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9FDA"/>
            </a:solidFill>
          </p:spPr>
          <p:txBody>
            <a:bodyPr/>
            <a:lstStyle/>
            <a:p>
              <a:endParaRPr lang="en-SG"/>
            </a:p>
          </p:txBody>
        </p:sp>
        <p:sp>
          <p:nvSpPr>
            <p:cNvPr id="16" name="TextBox 16"/>
            <p:cNvSpPr txBox="1"/>
            <p:nvPr/>
          </p:nvSpPr>
          <p:spPr>
            <a:xfrm>
              <a:off x="76200" y="0"/>
              <a:ext cx="660400" cy="736600"/>
            </a:xfrm>
            <a:prstGeom prst="rect">
              <a:avLst/>
            </a:prstGeom>
          </p:spPr>
          <p:txBody>
            <a:bodyPr lIns="50800" tIns="50800" rIns="50800" bIns="50800" rtlCol="0" anchor="ctr"/>
            <a:lstStyle/>
            <a:p>
              <a:pPr algn="ctr">
                <a:lnSpc>
                  <a:spcPts val="4890"/>
                </a:lnSpc>
              </a:pPr>
              <a:r>
                <a:rPr lang="en-US" sz="3493">
                  <a:solidFill>
                    <a:srgbClr val="000000"/>
                  </a:solidFill>
                  <a:latin typeface="Cocomat Pro Bold"/>
                </a:rPr>
                <a:t>03</a:t>
              </a:r>
            </a:p>
          </p:txBody>
        </p:sp>
      </p:grpSp>
      <p:sp>
        <p:nvSpPr>
          <p:cNvPr id="17" name="AutoShape 17"/>
          <p:cNvSpPr/>
          <p:nvPr/>
        </p:nvSpPr>
        <p:spPr>
          <a:xfrm>
            <a:off x="11095450" y="3393628"/>
            <a:ext cx="0" cy="3832749"/>
          </a:xfrm>
          <a:prstGeom prst="line">
            <a:avLst/>
          </a:prstGeom>
          <a:ln w="47625" cap="flat">
            <a:solidFill>
              <a:srgbClr val="000000"/>
            </a:solidFill>
            <a:prstDash val="solid"/>
            <a:headEnd type="none" w="sm" len="sm"/>
            <a:tailEnd type="none" w="sm" len="sm"/>
          </a:ln>
        </p:spPr>
        <p:txBody>
          <a:bodyPr/>
          <a:lstStyle/>
          <a:p>
            <a:endParaRPr lang="en-SG"/>
          </a:p>
        </p:txBody>
      </p:sp>
      <p:sp>
        <p:nvSpPr>
          <p:cNvPr id="18" name="TextBox 18"/>
          <p:cNvSpPr txBox="1"/>
          <p:nvPr/>
        </p:nvSpPr>
        <p:spPr>
          <a:xfrm>
            <a:off x="11262138" y="4845373"/>
            <a:ext cx="2907856" cy="2389099"/>
          </a:xfrm>
          <a:prstGeom prst="rect">
            <a:avLst/>
          </a:prstGeom>
        </p:spPr>
        <p:txBody>
          <a:bodyPr lIns="0" tIns="0" rIns="0" bIns="0" rtlCol="0" anchor="t">
            <a:spAutoFit/>
          </a:bodyPr>
          <a:lstStyle/>
          <a:p>
            <a:pPr algn="ctr">
              <a:lnSpc>
                <a:spcPts val="6371"/>
              </a:lnSpc>
            </a:pPr>
            <a:r>
              <a:rPr lang="en-US" sz="4551">
                <a:solidFill>
                  <a:srgbClr val="000000"/>
                </a:solidFill>
                <a:latin typeface="Open Sans"/>
              </a:rPr>
              <a:t>Support Vector Machines</a:t>
            </a:r>
          </a:p>
        </p:txBody>
      </p:sp>
      <p:grpSp>
        <p:nvGrpSpPr>
          <p:cNvPr id="19" name="Group 19"/>
          <p:cNvGrpSpPr/>
          <p:nvPr/>
        </p:nvGrpSpPr>
        <p:grpSpPr>
          <a:xfrm>
            <a:off x="12196049" y="3521571"/>
            <a:ext cx="1124692" cy="112469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9FDA"/>
            </a:solidFill>
          </p:spPr>
          <p:txBody>
            <a:bodyPr/>
            <a:lstStyle/>
            <a:p>
              <a:endParaRPr lang="en-SG"/>
            </a:p>
          </p:txBody>
        </p:sp>
        <p:sp>
          <p:nvSpPr>
            <p:cNvPr id="21" name="TextBox 21"/>
            <p:cNvSpPr txBox="1"/>
            <p:nvPr/>
          </p:nvSpPr>
          <p:spPr>
            <a:xfrm>
              <a:off x="76200" y="0"/>
              <a:ext cx="660400" cy="736600"/>
            </a:xfrm>
            <a:prstGeom prst="rect">
              <a:avLst/>
            </a:prstGeom>
          </p:spPr>
          <p:txBody>
            <a:bodyPr lIns="50800" tIns="50800" rIns="50800" bIns="50800" rtlCol="0" anchor="ctr"/>
            <a:lstStyle/>
            <a:p>
              <a:pPr algn="ctr">
                <a:lnSpc>
                  <a:spcPts val="4890"/>
                </a:lnSpc>
              </a:pPr>
              <a:r>
                <a:rPr lang="en-US" sz="3493">
                  <a:solidFill>
                    <a:srgbClr val="000000"/>
                  </a:solidFill>
                  <a:latin typeface="Cocomat Pro Bold"/>
                </a:rPr>
                <a:t>04</a:t>
              </a:r>
            </a:p>
          </p:txBody>
        </p:sp>
      </p:grpSp>
      <p:sp>
        <p:nvSpPr>
          <p:cNvPr id="22" name="AutoShape 22"/>
          <p:cNvSpPr/>
          <p:nvPr/>
        </p:nvSpPr>
        <p:spPr>
          <a:xfrm>
            <a:off x="14327943" y="3393628"/>
            <a:ext cx="0" cy="3832749"/>
          </a:xfrm>
          <a:prstGeom prst="line">
            <a:avLst/>
          </a:prstGeom>
          <a:ln w="47625" cap="flat">
            <a:solidFill>
              <a:srgbClr val="000000"/>
            </a:solidFill>
            <a:prstDash val="solid"/>
            <a:headEnd type="none" w="sm" len="sm"/>
            <a:tailEnd type="none" w="sm" len="sm"/>
          </a:ln>
        </p:spPr>
        <p:txBody>
          <a:bodyPr/>
          <a:lstStyle/>
          <a:p>
            <a:endParaRPr lang="en-SG"/>
          </a:p>
        </p:txBody>
      </p:sp>
      <p:sp>
        <p:nvSpPr>
          <p:cNvPr id="23" name="TextBox 23"/>
          <p:cNvSpPr txBox="1"/>
          <p:nvPr/>
        </p:nvSpPr>
        <p:spPr>
          <a:xfrm>
            <a:off x="14351444" y="4845373"/>
            <a:ext cx="2907856" cy="2389099"/>
          </a:xfrm>
          <a:prstGeom prst="rect">
            <a:avLst/>
          </a:prstGeom>
        </p:spPr>
        <p:txBody>
          <a:bodyPr lIns="0" tIns="0" rIns="0" bIns="0" rtlCol="0" anchor="t">
            <a:spAutoFit/>
          </a:bodyPr>
          <a:lstStyle/>
          <a:p>
            <a:pPr algn="ctr">
              <a:lnSpc>
                <a:spcPts val="6371"/>
              </a:lnSpc>
            </a:pPr>
            <a:r>
              <a:rPr lang="en-US" sz="4551">
                <a:solidFill>
                  <a:srgbClr val="000000"/>
                </a:solidFill>
                <a:latin typeface="Open Sans"/>
              </a:rPr>
              <a:t>Random Forest Tree</a:t>
            </a:r>
          </a:p>
        </p:txBody>
      </p:sp>
      <p:grpSp>
        <p:nvGrpSpPr>
          <p:cNvPr id="24" name="Group 24"/>
          <p:cNvGrpSpPr/>
          <p:nvPr/>
        </p:nvGrpSpPr>
        <p:grpSpPr>
          <a:xfrm>
            <a:off x="15171438" y="3521571"/>
            <a:ext cx="1124692" cy="112469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9FDA"/>
            </a:solidFill>
          </p:spPr>
          <p:txBody>
            <a:bodyPr/>
            <a:lstStyle/>
            <a:p>
              <a:endParaRPr lang="en-SG"/>
            </a:p>
          </p:txBody>
        </p:sp>
        <p:sp>
          <p:nvSpPr>
            <p:cNvPr id="26" name="TextBox 26"/>
            <p:cNvSpPr txBox="1"/>
            <p:nvPr/>
          </p:nvSpPr>
          <p:spPr>
            <a:xfrm>
              <a:off x="76200" y="0"/>
              <a:ext cx="660400" cy="736600"/>
            </a:xfrm>
            <a:prstGeom prst="rect">
              <a:avLst/>
            </a:prstGeom>
          </p:spPr>
          <p:txBody>
            <a:bodyPr lIns="50800" tIns="50800" rIns="50800" bIns="50800" rtlCol="0" anchor="ctr"/>
            <a:lstStyle/>
            <a:p>
              <a:pPr algn="ctr">
                <a:lnSpc>
                  <a:spcPts val="4890"/>
                </a:lnSpc>
              </a:pPr>
              <a:r>
                <a:rPr lang="en-US" sz="3493">
                  <a:solidFill>
                    <a:srgbClr val="000000"/>
                  </a:solidFill>
                  <a:latin typeface="Cocomat Pro Bold"/>
                </a:rPr>
                <a:t>05</a:t>
              </a:r>
            </a:p>
          </p:txBody>
        </p:sp>
      </p:grpSp>
      <p:sp>
        <p:nvSpPr>
          <p:cNvPr id="27" name="TextBox 27"/>
          <p:cNvSpPr txBox="1"/>
          <p:nvPr/>
        </p:nvSpPr>
        <p:spPr>
          <a:xfrm>
            <a:off x="7952166" y="4845373"/>
            <a:ext cx="2907856" cy="1582774"/>
          </a:xfrm>
          <a:prstGeom prst="rect">
            <a:avLst/>
          </a:prstGeom>
        </p:spPr>
        <p:txBody>
          <a:bodyPr lIns="0" tIns="0" rIns="0" bIns="0" rtlCol="0" anchor="t">
            <a:spAutoFit/>
          </a:bodyPr>
          <a:lstStyle/>
          <a:p>
            <a:pPr algn="ctr">
              <a:lnSpc>
                <a:spcPts val="6371"/>
              </a:lnSpc>
            </a:pPr>
            <a:r>
              <a:rPr lang="en-US" sz="4551">
                <a:solidFill>
                  <a:srgbClr val="000000"/>
                </a:solidFill>
                <a:latin typeface="Open Sans"/>
              </a:rPr>
              <a:t>Decision Tree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1105814" y="7054467"/>
            <a:ext cx="22473900" cy="7069063"/>
          </a:xfrm>
          <a:custGeom>
            <a:avLst/>
            <a:gdLst/>
            <a:ahLst/>
            <a:cxnLst/>
            <a:rect l="l" t="t" r="r" b="b"/>
            <a:pathLst>
              <a:path w="22473900" h="7069063">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a:off x="1031699" y="3174188"/>
            <a:ext cx="8281153" cy="2070288"/>
          </a:xfrm>
          <a:custGeom>
            <a:avLst/>
            <a:gdLst/>
            <a:ahLst/>
            <a:cxnLst/>
            <a:rect l="l" t="t" r="r" b="b"/>
            <a:pathLst>
              <a:path w="8281153" h="2070288">
                <a:moveTo>
                  <a:pt x="0" y="0"/>
                </a:moveTo>
                <a:lnTo>
                  <a:pt x="8281153" y="0"/>
                </a:lnTo>
                <a:lnTo>
                  <a:pt x="8281153" y="2070288"/>
                </a:lnTo>
                <a:lnTo>
                  <a:pt x="0" y="2070288"/>
                </a:lnTo>
                <a:lnTo>
                  <a:pt x="0" y="0"/>
                </a:lnTo>
                <a:close/>
              </a:path>
            </a:pathLst>
          </a:custGeom>
          <a:blipFill>
            <a:blip r:embed="rId4"/>
            <a:stretch>
              <a:fillRect/>
            </a:stretch>
          </a:blipFill>
        </p:spPr>
        <p:txBody>
          <a:bodyPr/>
          <a:lstStyle/>
          <a:p>
            <a:endParaRPr lang="en-SG"/>
          </a:p>
        </p:txBody>
      </p:sp>
      <p:sp>
        <p:nvSpPr>
          <p:cNvPr id="4" name="Freeform 4"/>
          <p:cNvSpPr/>
          <p:nvPr/>
        </p:nvSpPr>
        <p:spPr>
          <a:xfrm>
            <a:off x="1031699" y="5882990"/>
            <a:ext cx="6348959" cy="4164031"/>
          </a:xfrm>
          <a:custGeom>
            <a:avLst/>
            <a:gdLst/>
            <a:ahLst/>
            <a:cxnLst/>
            <a:rect l="l" t="t" r="r" b="b"/>
            <a:pathLst>
              <a:path w="6348959" h="4164031">
                <a:moveTo>
                  <a:pt x="0" y="0"/>
                </a:moveTo>
                <a:lnTo>
                  <a:pt x="6348959" y="0"/>
                </a:lnTo>
                <a:lnTo>
                  <a:pt x="6348959" y="4164030"/>
                </a:lnTo>
                <a:lnTo>
                  <a:pt x="0" y="4164030"/>
                </a:lnTo>
                <a:lnTo>
                  <a:pt x="0" y="0"/>
                </a:lnTo>
                <a:close/>
              </a:path>
            </a:pathLst>
          </a:custGeom>
          <a:blipFill>
            <a:blip r:embed="rId5"/>
            <a:stretch>
              <a:fillRect/>
            </a:stretch>
          </a:blipFill>
        </p:spPr>
        <p:txBody>
          <a:bodyPr/>
          <a:lstStyle/>
          <a:p>
            <a:endParaRPr lang="en-SG"/>
          </a:p>
        </p:txBody>
      </p:sp>
      <p:sp>
        <p:nvSpPr>
          <p:cNvPr id="5" name="TextBox 5"/>
          <p:cNvSpPr txBox="1"/>
          <p:nvPr/>
        </p:nvSpPr>
        <p:spPr>
          <a:xfrm>
            <a:off x="1028700" y="876300"/>
            <a:ext cx="16568305" cy="1220469"/>
          </a:xfrm>
          <a:prstGeom prst="rect">
            <a:avLst/>
          </a:prstGeom>
        </p:spPr>
        <p:txBody>
          <a:bodyPr lIns="0" tIns="0" rIns="0" bIns="0" rtlCol="0" anchor="t">
            <a:spAutoFit/>
          </a:bodyPr>
          <a:lstStyle/>
          <a:p>
            <a:pPr marL="0" lvl="0" indent="0">
              <a:lnSpc>
                <a:spcPts val="9800"/>
              </a:lnSpc>
              <a:spcBef>
                <a:spcPct val="0"/>
              </a:spcBef>
            </a:pPr>
            <a:r>
              <a:rPr lang="en-US" sz="7000">
                <a:solidFill>
                  <a:srgbClr val="05066D"/>
                </a:solidFill>
                <a:latin typeface="Cocomat Pro Bold"/>
              </a:rPr>
              <a:t>Model Building</a:t>
            </a:r>
          </a:p>
        </p:txBody>
      </p:sp>
      <p:sp>
        <p:nvSpPr>
          <p:cNvPr id="6" name="TextBox 6"/>
          <p:cNvSpPr txBox="1"/>
          <p:nvPr/>
        </p:nvSpPr>
        <p:spPr>
          <a:xfrm>
            <a:off x="1028700" y="2030094"/>
            <a:ext cx="16230600" cy="507311"/>
          </a:xfrm>
          <a:prstGeom prst="rect">
            <a:avLst/>
          </a:prstGeom>
        </p:spPr>
        <p:txBody>
          <a:bodyPr lIns="0" tIns="0" rIns="0" bIns="0" rtlCol="0" anchor="t">
            <a:spAutoFit/>
          </a:bodyPr>
          <a:lstStyle/>
          <a:p>
            <a:pPr>
              <a:lnSpc>
                <a:spcPts val="4062"/>
              </a:lnSpc>
              <a:spcBef>
                <a:spcPct val="0"/>
              </a:spcBef>
            </a:pPr>
            <a:r>
              <a:rPr lang="en-US" sz="2902">
                <a:solidFill>
                  <a:srgbClr val="000000"/>
                </a:solidFill>
                <a:latin typeface="Raleway Bold"/>
              </a:rPr>
              <a:t>Train models on the training data by fitting the data to the model.</a:t>
            </a:r>
          </a:p>
        </p:txBody>
      </p:sp>
      <p:sp>
        <p:nvSpPr>
          <p:cNvPr id="7" name="TextBox 7"/>
          <p:cNvSpPr txBox="1"/>
          <p:nvPr/>
        </p:nvSpPr>
        <p:spPr>
          <a:xfrm>
            <a:off x="1031699" y="2669024"/>
            <a:ext cx="10092868" cy="507311"/>
          </a:xfrm>
          <a:prstGeom prst="rect">
            <a:avLst/>
          </a:prstGeom>
        </p:spPr>
        <p:txBody>
          <a:bodyPr lIns="0" tIns="0" rIns="0" bIns="0" rtlCol="0" anchor="t">
            <a:spAutoFit/>
          </a:bodyPr>
          <a:lstStyle/>
          <a:p>
            <a:pPr>
              <a:lnSpc>
                <a:spcPts val="4062"/>
              </a:lnSpc>
              <a:spcBef>
                <a:spcPct val="0"/>
              </a:spcBef>
            </a:pPr>
            <a:r>
              <a:rPr lang="en-US" sz="2902">
                <a:solidFill>
                  <a:srgbClr val="000000"/>
                </a:solidFill>
                <a:latin typeface="Raleway Bold"/>
              </a:rPr>
              <a:t>For example, a fit on the Linear Regression Model,</a:t>
            </a:r>
          </a:p>
        </p:txBody>
      </p:sp>
      <p:sp>
        <p:nvSpPr>
          <p:cNvPr id="8" name="TextBox 8"/>
          <p:cNvSpPr txBox="1"/>
          <p:nvPr/>
        </p:nvSpPr>
        <p:spPr>
          <a:xfrm>
            <a:off x="1028700" y="5377826"/>
            <a:ext cx="16230600" cy="507311"/>
          </a:xfrm>
          <a:prstGeom prst="rect">
            <a:avLst/>
          </a:prstGeom>
        </p:spPr>
        <p:txBody>
          <a:bodyPr lIns="0" tIns="0" rIns="0" bIns="0" rtlCol="0" anchor="t">
            <a:spAutoFit/>
          </a:bodyPr>
          <a:lstStyle/>
          <a:p>
            <a:pPr>
              <a:lnSpc>
                <a:spcPts val="4062"/>
              </a:lnSpc>
              <a:spcBef>
                <a:spcPct val="0"/>
              </a:spcBef>
            </a:pPr>
            <a:r>
              <a:rPr lang="en-US" sz="2902">
                <a:solidFill>
                  <a:srgbClr val="000000"/>
                </a:solidFill>
                <a:latin typeface="Raleway Bold"/>
              </a:rPr>
              <a:t>Or, with some hyperparameters such as the one done in this K-Nearest Neighbour Model,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1151</Words>
  <Application>Microsoft Office PowerPoint</Application>
  <PresentationFormat>Custom</PresentationFormat>
  <Paragraphs>118</Paragraphs>
  <Slides>20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Calibri</vt:lpstr>
      <vt:lpstr>Arial</vt:lpstr>
      <vt:lpstr>Montserrat Medium Italics</vt:lpstr>
      <vt:lpstr>Cocomat Pro Bold</vt:lpstr>
      <vt:lpstr>Open Sans</vt:lpstr>
      <vt:lpstr>Cocomat Pro Heavy</vt:lpstr>
      <vt:lpstr>Raleway Bold</vt:lpstr>
      <vt:lpstr>Montserrat</vt:lpstr>
      <vt:lpstr>Blueberry</vt:lpstr>
      <vt:lpstr>Sniglet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ST1511 AIML CA1 Regression</dc:title>
  <cp:lastModifiedBy>CHOY JEE HUNG CALEB</cp:lastModifiedBy>
  <cp:revision>2</cp:revision>
  <dcterms:created xsi:type="dcterms:W3CDTF">2006-08-16T00:00:00Z</dcterms:created>
  <dcterms:modified xsi:type="dcterms:W3CDTF">2023-12-08T07:35:26Z</dcterms:modified>
  <dc:identifier>DAF09r3ti7Q</dc:identifier>
</cp:coreProperties>
</file>